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0"/>
  </p:notesMasterIdLst>
  <p:sldIdLst>
    <p:sldId id="258" r:id="rId2"/>
    <p:sldId id="471" r:id="rId3"/>
    <p:sldId id="472" r:id="rId4"/>
    <p:sldId id="492" r:id="rId5"/>
    <p:sldId id="405" r:id="rId6"/>
    <p:sldId id="361" r:id="rId7"/>
    <p:sldId id="418" r:id="rId8"/>
    <p:sldId id="473" r:id="rId9"/>
    <p:sldId id="503" r:id="rId10"/>
    <p:sldId id="506" r:id="rId11"/>
    <p:sldId id="493" r:id="rId12"/>
    <p:sldId id="489" r:id="rId13"/>
    <p:sldId id="507" r:id="rId14"/>
    <p:sldId id="508" r:id="rId15"/>
    <p:sldId id="509" r:id="rId16"/>
    <p:sldId id="511" r:id="rId17"/>
    <p:sldId id="494" r:id="rId18"/>
    <p:sldId id="534" r:id="rId19"/>
    <p:sldId id="533" r:id="rId20"/>
    <p:sldId id="513" r:id="rId21"/>
    <p:sldId id="510" r:id="rId22"/>
    <p:sldId id="490" r:id="rId23"/>
    <p:sldId id="491" r:id="rId24"/>
    <p:sldId id="488" r:id="rId25"/>
    <p:sldId id="515" r:id="rId26"/>
    <p:sldId id="537" r:id="rId27"/>
    <p:sldId id="538" r:id="rId28"/>
    <p:sldId id="519" r:id="rId29"/>
    <p:sldId id="536" r:id="rId30"/>
    <p:sldId id="535" r:id="rId31"/>
    <p:sldId id="516" r:id="rId32"/>
    <p:sldId id="517" r:id="rId33"/>
    <p:sldId id="539" r:id="rId34"/>
    <p:sldId id="499" r:id="rId35"/>
    <p:sldId id="518" r:id="rId36"/>
    <p:sldId id="502" r:id="rId37"/>
    <p:sldId id="465" r:id="rId38"/>
    <p:sldId id="532" r:id="rId39"/>
  </p:sldIdLst>
  <p:sldSz cx="9144000" cy="6858000" type="screen4x3"/>
  <p:notesSz cx="6794500" cy="99314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FFF99"/>
    <a:srgbClr val="00236E"/>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96" autoAdjust="0"/>
    <p:restoredTop sz="87946" autoAdjust="0"/>
  </p:normalViewPr>
  <p:slideViewPr>
    <p:cSldViewPr>
      <p:cViewPr varScale="1">
        <p:scale>
          <a:sx n="78" d="100"/>
          <a:sy n="78" d="100"/>
        </p:scale>
        <p:origin x="-708" y="-84"/>
      </p:cViewPr>
      <p:guideLst>
        <p:guide orient="horz" pos="2160"/>
        <p:guide pos="2880"/>
      </p:guideLst>
    </p:cSldViewPr>
  </p:slideViewPr>
  <p:outlineViewPr>
    <p:cViewPr>
      <p:scale>
        <a:sx n="33" d="100"/>
        <a:sy n="33" d="100"/>
      </p:scale>
      <p:origin x="0" y="9966"/>
    </p:cViewPr>
  </p:outlineViewPr>
  <p:notesTextViewPr>
    <p:cViewPr>
      <p:scale>
        <a:sx n="100" d="100"/>
        <a:sy n="100" d="100"/>
      </p:scale>
      <p:origin x="0" y="0"/>
    </p:cViewPr>
  </p:notesTextViewPr>
  <p:sorterViewPr>
    <p:cViewPr>
      <p:scale>
        <a:sx n="100" d="100"/>
        <a:sy n="100" d="100"/>
      </p:scale>
      <p:origin x="0" y="171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4283" cy="49657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3848645" y="0"/>
            <a:ext cx="2944283" cy="49657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2091B28-DD54-461E-8977-9AC249651DC5}" type="datetimeFigureOut">
              <a:rPr lang="ja-JP" altLang="en-US"/>
              <a:pPr>
                <a:defRPr/>
              </a:pPr>
              <a:t>2012/8/28</a:t>
            </a:fld>
            <a:endParaRPr lang="ja-JP" altLang="en-US" dirty="0"/>
          </a:p>
        </p:txBody>
      </p:sp>
      <p:sp>
        <p:nvSpPr>
          <p:cNvPr id="4" name="スライド イメージ プレースホルダ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endParaRPr lang="ja-JP" altLang="en-US" noProof="0"/>
          </a:p>
        </p:txBody>
      </p:sp>
      <p:sp>
        <p:nvSpPr>
          <p:cNvPr id="6" name="フッター プレースホルダ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E13E8611-1511-46D8-9231-5EA69343EC7B}"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7475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
        <p:nvSpPr>
          <p:cNvPr id="7270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DB88A-0D2F-463E-ABAE-8A29ADA89C9E}" type="slidenum">
              <a:rPr lang="ja-JP" altLang="en-US" smtClean="0"/>
              <a:pPr fontAlgn="base">
                <a:spcBef>
                  <a:spcPct val="0"/>
                </a:spcBef>
                <a:spcAft>
                  <a:spcPct val="0"/>
                </a:spcAft>
                <a:defRPr/>
              </a:pPr>
              <a:t>1</a:t>
            </a:fld>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We</a:t>
            </a:r>
            <a:r>
              <a:rPr kumimoji="1" lang="en-US" altLang="ja-JP" baseline="0" dirty="0" smtClean="0"/>
              <a:t> had configured inter-region swift located in 3 regions, Tokyo, Chiba, Hokkaido and investigated performance data for uploading/downloading objects.</a:t>
            </a:r>
          </a:p>
          <a:p>
            <a:endParaRPr kumimoji="1" lang="en-US" altLang="ja-JP" baseline="0" dirty="0" smtClean="0"/>
          </a:p>
          <a:p>
            <a:r>
              <a:rPr kumimoji="1" lang="en-US" altLang="ja-JP" baseline="0" dirty="0" smtClean="0"/>
              <a:t>Throughputs between Tokyo and Chiba is about 1Gbits/s and Throughputs between Hokkaido and Tokyo/Chiba is about 7Mbits/s.</a:t>
            </a:r>
          </a:p>
          <a:p>
            <a:endParaRPr kumimoji="1" lang="en-US" altLang="ja-JP" baseline="0" dirty="0" smtClean="0"/>
          </a:p>
          <a:p>
            <a:r>
              <a:rPr kumimoji="1" lang="en-US" altLang="ja-JP" baseline="0" dirty="0" smtClean="0"/>
              <a:t>In this case, uploading objects is always worst case because Swift proxy puts objects to 3 zones and waits until all objects are uploaded, while worst case of downloading objects is one-third because Swift proxy randomly chooses one of three object servers</a:t>
            </a:r>
          </a:p>
        </p:txBody>
      </p:sp>
      <p:sp>
        <p:nvSpPr>
          <p:cNvPr id="4" name="スライド番号プレースホルダ 3"/>
          <p:cNvSpPr>
            <a:spLocks noGrp="1"/>
          </p:cNvSpPr>
          <p:nvPr>
            <p:ph type="sldNum" sz="quarter" idx="10"/>
          </p:nvPr>
        </p:nvSpPr>
        <p:spPr/>
        <p:txBody>
          <a:bodyPr/>
          <a:lstStyle/>
          <a:p>
            <a:pPr>
              <a:defRPr/>
            </a:pPr>
            <a:fld id="{3E870D3D-95DA-49C1-BC08-A97A90262934}" type="slidenum">
              <a:rPr lang="en-US" altLang="ja-JP" smtClean="0"/>
              <a:pPr>
                <a:defRPr/>
              </a:pPr>
              <a:t>33</a:t>
            </a:fld>
            <a:endParaRPr lang="en-US"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4</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11</a:t>
            </a:fld>
            <a:endParaRPr lang="en-US" altLang="ja-JP"/>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E13E8611-1511-46D8-9231-5EA69343EC7B}" type="slidenum">
              <a:rPr lang="ja-JP" altLang="en-US" smtClean="0"/>
              <a:pPr>
                <a:defRPr/>
              </a:pPr>
              <a:t>17</a:t>
            </a:fld>
            <a:endParaRPr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is current plan how to implement lower layer, Open Compute Bare</a:t>
            </a:r>
            <a:r>
              <a:rPr kumimoji="1" lang="en-US" altLang="ja-JP" baseline="0" dirty="0" smtClean="0"/>
              <a:t> Metal.</a:t>
            </a:r>
          </a:p>
          <a:p>
            <a:endParaRPr kumimoji="1" lang="en-US" altLang="ja-JP" baseline="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18</a:t>
            </a:fld>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Upper</a:t>
            </a:r>
            <a:r>
              <a:rPr kumimoji="1" lang="en-US" altLang="ja-JP" baseline="0" dirty="0" smtClean="0"/>
              <a:t> layer, deployment tool architecture is like this. It uses </a:t>
            </a:r>
            <a:r>
              <a:rPr kumimoji="1" lang="en-US" altLang="ja-JP" baseline="0" dirty="0" err="1" smtClean="0"/>
              <a:t>mcollective</a:t>
            </a:r>
            <a:r>
              <a:rPr kumimoji="1" lang="en-US" altLang="ja-JP" baseline="0" dirty="0" smtClean="0"/>
              <a:t> to control puppet clients.</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19</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If possible I would like to show you the current working prototype.   Target</a:t>
            </a:r>
            <a:r>
              <a:rPr kumimoji="1" lang="en-US" altLang="ja-JP" baseline="0" dirty="0" smtClean="0"/>
              <a:t> nodes are </a:t>
            </a:r>
            <a:r>
              <a:rPr kumimoji="1" lang="en-US" altLang="ja-JP" baseline="0" dirty="0" err="1" smtClean="0"/>
              <a:t>Xen</a:t>
            </a:r>
            <a:r>
              <a:rPr kumimoji="1" lang="en-US" altLang="ja-JP" baseline="0" dirty="0" smtClean="0"/>
              <a:t> instances in </a:t>
            </a:r>
            <a:r>
              <a:rPr kumimoji="1" lang="en-US" altLang="ja-JP" baseline="0" dirty="0" err="1" smtClean="0"/>
              <a:t>edubase</a:t>
            </a:r>
            <a:r>
              <a:rPr kumimoji="1" lang="en-US" altLang="ja-JP" baseline="0" dirty="0" smtClean="0"/>
              <a:t> Cloud and deployment tools runs on another </a:t>
            </a:r>
            <a:r>
              <a:rPr kumimoji="1" lang="en-US" altLang="ja-JP" baseline="0" dirty="0" err="1" smtClean="0"/>
              <a:t>Xen</a:t>
            </a:r>
            <a:r>
              <a:rPr kumimoji="1" lang="en-US" altLang="ja-JP" baseline="0" dirty="0" smtClean="0"/>
              <a:t> instance in </a:t>
            </a:r>
            <a:r>
              <a:rPr kumimoji="1" lang="en-US" altLang="ja-JP" baseline="0" dirty="0" err="1" smtClean="0"/>
              <a:t>edubase</a:t>
            </a:r>
            <a:r>
              <a:rPr kumimoji="1" lang="en-US" altLang="ja-JP" baseline="0" dirty="0" smtClean="0"/>
              <a:t> Cloud, as well. </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24</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7E36A9CD-536E-4653-B784-7BF7B3C1EB72}" type="slidenum">
              <a:rPr lang="en-US" altLang="ja-JP" smtClean="0"/>
              <a:pPr>
                <a:defRPr/>
              </a:pPr>
              <a:t>25</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This service</a:t>
            </a:r>
            <a:r>
              <a:rPr kumimoji="1" lang="en-US" altLang="ja-JP" baseline="0" dirty="0" smtClean="0"/>
              <a:t> can be uses in academic community clouds for machine image distribution and research data sharing</a:t>
            </a:r>
            <a:endParaRPr kumimoji="1" lang="ja-JP" altLang="en-US" dirty="0"/>
          </a:p>
        </p:txBody>
      </p:sp>
      <p:sp>
        <p:nvSpPr>
          <p:cNvPr id="4" name="スライド番号プレースホルダ 3"/>
          <p:cNvSpPr>
            <a:spLocks noGrp="1"/>
          </p:cNvSpPr>
          <p:nvPr>
            <p:ph type="sldNum" sz="quarter" idx="10"/>
          </p:nvPr>
        </p:nvSpPr>
        <p:spPr/>
        <p:txBody>
          <a:bodyPr/>
          <a:lstStyle/>
          <a:p>
            <a:fld id="{C71B1AD5-CE08-4401-A6F4-39966201CAD1}" type="slidenum">
              <a:rPr kumimoji="1" lang="ja-JP" altLang="en-US" smtClean="0"/>
              <a:pPr/>
              <a:t>28</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3262313"/>
            <a:ext cx="8208963" cy="273050"/>
          </a:xfrm>
          <a:prstGeom prst="rect">
            <a:avLst/>
          </a:prstGeom>
          <a:gradFill flip="none" rotWithShape="1">
            <a:gsLst>
              <a:gs pos="0">
                <a:schemeClr val="accent1"/>
              </a:gs>
              <a:gs pos="50000">
                <a:schemeClr val="accent1"/>
              </a:gs>
              <a:gs pos="100000">
                <a:schemeClr val="tx2">
                  <a:lumMod val="60000"/>
                  <a:lumOff val="40000"/>
                </a:schemeClr>
              </a:gs>
            </a:gsLst>
            <a:lin ang="0" scaled="1"/>
            <a:tileRect/>
          </a:gradFill>
          <a:ln w="9525">
            <a:noFill/>
            <a:miter lim="800000"/>
            <a:headEnd/>
            <a:tailEnd/>
          </a:ln>
          <a:effectLst/>
        </p:spPr>
        <p:txBody>
          <a:bodyPr wrap="none" anchor="ctr"/>
          <a:lstStyle/>
          <a:p>
            <a:pPr fontAlgn="auto">
              <a:spcBef>
                <a:spcPts val="0"/>
              </a:spcBef>
              <a:spcAft>
                <a:spcPts val="0"/>
              </a:spcAft>
              <a:defRPr/>
            </a:pPr>
            <a:endParaRPr lang="ja-JP" altLang="en-US" dirty="0">
              <a:latin typeface="+mn-lt"/>
              <a:ea typeface="+mn-ea"/>
            </a:endParaRPr>
          </a:p>
        </p:txBody>
      </p:sp>
      <p:sp>
        <p:nvSpPr>
          <p:cNvPr id="2" name="タイトル 1"/>
          <p:cNvSpPr>
            <a:spLocks noGrp="1"/>
          </p:cNvSpPr>
          <p:nvPr>
            <p:ph type="ctrTitle"/>
          </p:nvPr>
        </p:nvSpPr>
        <p:spPr>
          <a:xfrm>
            <a:off x="214282" y="1785926"/>
            <a:ext cx="7772400" cy="1470025"/>
          </a:xfrm>
        </p:spPr>
        <p:txBody>
          <a:bodyPr/>
          <a:lstStyle>
            <a:lvl1pPr algn="l">
              <a:defRPr/>
            </a:lvl1p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214282" y="364331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
        <p:nvSpPr>
          <p:cNvPr id="5" name="スライド番号プレースホルダ 5"/>
          <p:cNvSpPr>
            <a:spLocks noGrp="1"/>
          </p:cNvSpPr>
          <p:nvPr>
            <p:ph type="sldNum" sz="quarter" idx="10"/>
          </p:nvPr>
        </p:nvSpPr>
        <p:spPr>
          <a:xfrm>
            <a:off x="8643938" y="6643688"/>
            <a:ext cx="500062" cy="142875"/>
          </a:xfrm>
        </p:spPr>
        <p:txBody>
          <a:bodyPr/>
          <a:lstStyle>
            <a:lvl1pPr>
              <a:defRPr/>
            </a:lvl1pPr>
          </a:lstStyle>
          <a:p>
            <a:pPr>
              <a:defRPr/>
            </a:pPr>
            <a:fld id="{70DB0929-1EB8-4001-A684-1BF45466AD46}" type="slidenum">
              <a:rPr lang="ja-JP" altLang="en-US"/>
              <a:pPr>
                <a:defRPr/>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93CDE6-8E72-4F02-8A0A-8C5C05DE81B0}" type="slidenum">
              <a:rPr lang="ja-JP" altLang="en-US"/>
              <a:pPr>
                <a:defRPr/>
              </a:pPr>
              <a:t>&lt;#&gt;</a:t>
            </a:fld>
            <a:endParaRPr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1C9B3CDA-B9D0-4BBD-AA56-877E85DAA46C}" type="datetime1">
              <a:rPr lang="ja-JP" altLang="en-US"/>
              <a:pPr>
                <a:defRPr/>
              </a:pPr>
              <a:t>2012/8/28</a:t>
            </a:fld>
            <a:endParaRPr lang="ja-JP" altLang="en-US" dirty="0"/>
          </a:p>
        </p:txBody>
      </p:sp>
      <p:sp>
        <p:nvSpPr>
          <p:cNvPr id="5" name="フッター プレースホルダ 4"/>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3890052-E728-480E-B7E5-31AF8B81F8FC}" type="slidenum">
              <a:rPr lang="ja-JP" altLang="en-US"/>
              <a:pPr>
                <a:defRPr/>
              </a:pPr>
              <a:t>&lt;#&gt;</a:t>
            </a:fld>
            <a:endParaRPr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5" name="テキスト ボックス 4"/>
          <p:cNvSpPr txBox="1"/>
          <p:nvPr userDrawn="1"/>
        </p:nvSpPr>
        <p:spPr>
          <a:xfrm>
            <a:off x="449263" y="4929188"/>
            <a:ext cx="8229600" cy="1357312"/>
          </a:xfrm>
          <a:prstGeom prst="rect">
            <a:avLst/>
          </a:prstGeom>
          <a:noFill/>
        </p:spPr>
        <p:txBody>
          <a:bodyPr/>
          <a:lstStyle/>
          <a:p>
            <a:pPr fontAlgn="auto">
              <a:spcBef>
                <a:spcPts val="0"/>
              </a:spcBef>
              <a:spcAft>
                <a:spcPts val="0"/>
              </a:spcAft>
              <a:defRPr/>
            </a:pPr>
            <a:endParaRPr lang="ja-JP" altLang="en-US" sz="1400" dirty="0">
              <a:latin typeface="+mn-lt"/>
              <a:ea typeface="+mn-ea"/>
            </a:endParaRPr>
          </a:p>
        </p:txBody>
      </p:sp>
      <p:sp>
        <p:nvSpPr>
          <p:cNvPr id="6" name="正方形/長方形 5"/>
          <p:cNvSpPr/>
          <p:nvPr userDrawn="1"/>
        </p:nvSpPr>
        <p:spPr>
          <a:xfrm>
            <a:off x="0" y="785813"/>
            <a:ext cx="9144000" cy="71437"/>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49708" y="274638"/>
            <a:ext cx="8229600" cy="439718"/>
          </a:xfrm>
        </p:spPr>
        <p:txBody>
          <a:bodyPr>
            <a:noAutofit/>
          </a:bodyPr>
          <a:lstStyle>
            <a:lvl1pPr>
              <a:defRPr sz="3600" b="1"/>
            </a:lvl1p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a:xfrm>
            <a:off x="449708" y="857233"/>
            <a:ext cx="8229600" cy="4000528"/>
          </a:xfrm>
          <a:ln>
            <a:solidFill>
              <a:srgbClr val="00B050"/>
            </a:solidFill>
          </a:ln>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テキスト プレースホルダ 3"/>
          <p:cNvSpPr>
            <a:spLocks noGrp="1"/>
          </p:cNvSpPr>
          <p:nvPr>
            <p:ph type="body" sz="half" idx="2"/>
          </p:nvPr>
        </p:nvSpPr>
        <p:spPr>
          <a:xfrm>
            <a:off x="428596" y="4929198"/>
            <a:ext cx="8258204" cy="1428760"/>
          </a:xfrm>
          <a:ln>
            <a:solidFill>
              <a:srgbClr val="00B050"/>
            </a:solidFill>
          </a:ln>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 テキストの書式設定</a:t>
            </a:r>
          </a:p>
        </p:txBody>
      </p:sp>
      <p:sp>
        <p:nvSpPr>
          <p:cNvPr id="7" name="日付プレースホルダ 2"/>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7774128C-31AC-4725-B377-2679491C5B2F}" type="datetime1">
              <a:rPr lang="ja-JP" altLang="en-US"/>
              <a:pPr>
                <a:defRPr/>
              </a:pPr>
              <a:t>2012/8/28</a:t>
            </a:fld>
            <a:endParaRPr lang="ja-JP" altLang="en-US" dirty="0"/>
          </a:p>
        </p:txBody>
      </p:sp>
      <p:sp>
        <p:nvSpPr>
          <p:cNvPr id="9" name="フッター プレースホルダ 3"/>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4"/>
          <p:cNvSpPr>
            <a:spLocks noGrp="1"/>
          </p:cNvSpPr>
          <p:nvPr>
            <p:ph type="sldNum" sz="quarter" idx="12"/>
          </p:nvPr>
        </p:nvSpPr>
        <p:spPr/>
        <p:txBody>
          <a:bodyPr/>
          <a:lstStyle>
            <a:lvl1pPr>
              <a:defRPr/>
            </a:lvl1pPr>
          </a:lstStyle>
          <a:p>
            <a:pPr>
              <a:defRPr/>
            </a:pPr>
            <a:fld id="{30BF8E44-D848-4CF4-91C1-6D273DB58F35}" type="slidenum">
              <a:rPr lang="ja-JP" altLang="en-US"/>
              <a:pPr>
                <a:defRPr/>
              </a:pPr>
              <a:t>&lt;#&gt;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0" y="857250"/>
            <a:ext cx="9144000" cy="71438"/>
          </a:xfrm>
          <a:prstGeom prst="rect">
            <a:avLst/>
          </a:prstGeom>
          <a:gradFill flip="none" rotWithShape="1">
            <a:gsLst>
              <a:gs pos="0">
                <a:schemeClr val="accent1"/>
              </a:gs>
              <a:gs pos="50000">
                <a:schemeClr val="tx2">
                  <a:lumMod val="40000"/>
                  <a:lumOff val="60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 5"/>
          <p:cNvSpPr>
            <a:spLocks noGrp="1"/>
          </p:cNvSpPr>
          <p:nvPr>
            <p:ph type="sldNum" sz="quarter" idx="10"/>
          </p:nvPr>
        </p:nvSpPr>
        <p:spPr>
          <a:xfrm>
            <a:off x="8572500" y="6715125"/>
            <a:ext cx="500063" cy="142875"/>
          </a:xfrm>
        </p:spPr>
        <p:txBody>
          <a:bodyPr/>
          <a:lstStyle>
            <a:lvl1pPr>
              <a:defRPr/>
            </a:lvl1pPr>
          </a:lstStyle>
          <a:p>
            <a:pPr>
              <a:defRPr/>
            </a:pPr>
            <a:fld id="{65F807F8-E604-4B8C-9F45-9E16D479E221}" type="slidenum">
              <a:rPr lang="ja-JP" altLang="en-US"/>
              <a:pPr>
                <a:defRPr/>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4" name="Picture 5" descr="footer_e"/>
          <p:cNvPicPr>
            <a:picLocks noChangeAspect="1" noChangeArrowheads="1"/>
          </p:cNvPicPr>
          <p:nvPr userDrawn="1"/>
        </p:nvPicPr>
        <p:blipFill>
          <a:blip r:embed="rId2" cstate="print"/>
          <a:srcRect/>
          <a:stretch>
            <a:fillRect/>
          </a:stretch>
        </p:blipFill>
        <p:spPr bwMode="auto">
          <a:xfrm>
            <a:off x="0" y="6334125"/>
            <a:ext cx="9144000" cy="523875"/>
          </a:xfrm>
          <a:prstGeom prst="rect">
            <a:avLst/>
          </a:prstGeom>
          <a:noFill/>
          <a:ln w="9525">
            <a:noFill/>
            <a:miter lim="800000"/>
            <a:headEnd/>
            <a:tailEnd/>
          </a:ln>
        </p:spPr>
      </p:pic>
      <p:sp>
        <p:nvSpPr>
          <p:cNvPr id="2" name="タイトル 1"/>
          <p:cNvSpPr>
            <a:spLocks noGrp="1"/>
          </p:cNvSpPr>
          <p:nvPr>
            <p:ph type="title"/>
          </p:nvPr>
        </p:nvSpPr>
        <p:spPr>
          <a:xfrm>
            <a:off x="722313" y="3929055"/>
            <a:ext cx="7772400" cy="1362075"/>
          </a:xfrm>
        </p:spPr>
        <p:txBody>
          <a:bodyPr anchor="t">
            <a:normAutofit/>
          </a:bodyPr>
          <a:lstStyle>
            <a:lvl1pPr algn="l">
              <a:defRPr sz="2400" b="1" cap="all"/>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722313" y="2428868"/>
            <a:ext cx="7772400" cy="1500187"/>
          </a:xfrm>
        </p:spPr>
        <p:txBody>
          <a:bodyPr anchor="b">
            <a:normAutofit/>
          </a:bodyPr>
          <a:lstStyle>
            <a:lvl1pPr marL="0" indent="0">
              <a:buNone/>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 テキストの書式設定</a:t>
            </a:r>
          </a:p>
        </p:txBody>
      </p:sp>
      <p:sp>
        <p:nvSpPr>
          <p:cNvPr id="5" name="スライド番号プレースホルダ 5"/>
          <p:cNvSpPr>
            <a:spLocks noGrp="1"/>
          </p:cNvSpPr>
          <p:nvPr>
            <p:ph type="sldNum" sz="quarter" idx="10"/>
          </p:nvPr>
        </p:nvSpPr>
        <p:spPr/>
        <p:txBody>
          <a:bodyPr/>
          <a:lstStyle>
            <a:lvl1pPr>
              <a:defRPr/>
            </a:lvl1pPr>
          </a:lstStyle>
          <a:p>
            <a:pPr>
              <a:defRPr/>
            </a:pPr>
            <a:fld id="{60A29CAE-9642-46F0-A70E-4B6D42BF7DE6}" type="slidenum">
              <a:rPr lang="ja-JP" altLang="en-US"/>
              <a:pPr>
                <a:defRPr/>
              </a:pPr>
              <a:t>&lt;#&gt;</a:t>
            </a:fld>
            <a:endParaRPr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5" name="正方形/長方形 4"/>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3" name="コンテンツ プレースホルダ 2"/>
          <p:cNvSpPr>
            <a:spLocks noGrp="1"/>
          </p:cNvSpPr>
          <p:nvPr>
            <p:ph sz="half" idx="1"/>
          </p:nvPr>
        </p:nvSpPr>
        <p:spPr>
          <a:xfrm>
            <a:off x="457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コンテンツ プレースホルダ 3"/>
          <p:cNvSpPr>
            <a:spLocks noGrp="1"/>
          </p:cNvSpPr>
          <p:nvPr>
            <p:ph sz="half" idx="2"/>
          </p:nvPr>
        </p:nvSpPr>
        <p:spPr>
          <a:xfrm>
            <a:off x="4648200" y="1214422"/>
            <a:ext cx="4038600" cy="491174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86EF6B27-3C7E-4DCE-BE43-8AF733BA025B}" type="slidenum">
              <a:rPr lang="ja-JP" altLang="en-US"/>
              <a:pPr>
                <a:defRPr/>
              </a:pPr>
              <a:t>&lt;#&gt;</a:t>
            </a:fld>
            <a:endParaRPr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7" name="正方形/長方形 6"/>
          <p:cNvSpPr/>
          <p:nvPr userDrawn="1"/>
        </p:nvSpPr>
        <p:spPr>
          <a:xfrm>
            <a:off x="0" y="857250"/>
            <a:ext cx="9144000" cy="71438"/>
          </a:xfrm>
          <a:prstGeom prst="rect">
            <a:avLst/>
          </a:prstGeom>
          <a:gradFill flip="none" rotWithShape="1">
            <a:gsLst>
              <a:gs pos="0">
                <a:srgbClr val="33CC33">
                  <a:shade val="30000"/>
                  <a:satMod val="115000"/>
                </a:srgbClr>
              </a:gs>
              <a:gs pos="50000">
                <a:srgbClr val="33CC33">
                  <a:shade val="67500"/>
                  <a:satMod val="115000"/>
                </a:srgbClr>
              </a:gs>
              <a:gs pos="100000">
                <a:srgbClr val="33CC33">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lvl1pPr>
              <a:defRPr/>
            </a:lvl1pPr>
          </a:lstStyle>
          <a:p>
            <a:r>
              <a:rPr lang="ja-JP" altLang="en-US" dirty="0" smtClean="0"/>
              <a:t>マスタ タイトルの書式設定</a:t>
            </a:r>
            <a:endParaRPr lang="ja-JP" altLang="en-US" dirty="0"/>
          </a:p>
        </p:txBody>
      </p:sp>
      <p:sp>
        <p:nvSpPr>
          <p:cNvPr id="3" name="テキスト プレースホルダ 2"/>
          <p:cNvSpPr>
            <a:spLocks noGrp="1"/>
          </p:cNvSpPr>
          <p:nvPr>
            <p:ph type="body" idx="1"/>
          </p:nvPr>
        </p:nvSpPr>
        <p:spPr>
          <a:xfrm>
            <a:off x="457200" y="12144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 テキストの書式設定</a:t>
            </a:r>
          </a:p>
        </p:txBody>
      </p:sp>
      <p:sp>
        <p:nvSpPr>
          <p:cNvPr id="4" name="コンテンツ プレースホルダ 3"/>
          <p:cNvSpPr>
            <a:spLocks noGrp="1"/>
          </p:cNvSpPr>
          <p:nvPr>
            <p:ph sz="half" idx="2"/>
          </p:nvPr>
        </p:nvSpPr>
        <p:spPr>
          <a:xfrm>
            <a:off x="457200" y="1854184"/>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5" name="テキスト プレースホルダ 4"/>
          <p:cNvSpPr>
            <a:spLocks noGrp="1"/>
          </p:cNvSpPr>
          <p:nvPr>
            <p:ph type="body" sz="quarter" idx="3"/>
          </p:nvPr>
        </p:nvSpPr>
        <p:spPr>
          <a:xfrm>
            <a:off x="4645025" y="12144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1854184"/>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日付プレースホルダ 6"/>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9A99D062-92BD-46AD-A228-3C5443A4233E}" type="datetime1">
              <a:rPr lang="ja-JP" altLang="en-US"/>
              <a:pPr>
                <a:defRPr/>
              </a:pPr>
              <a:t>2012/8/28</a:t>
            </a:fld>
            <a:endParaRPr lang="ja-JP" altLang="en-US" dirty="0"/>
          </a:p>
        </p:txBody>
      </p:sp>
      <p:sp>
        <p:nvSpPr>
          <p:cNvPr id="9" name="フッター プレースホルダ 7"/>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10" name="スライド番号プレースホルダ 8"/>
          <p:cNvSpPr>
            <a:spLocks noGrp="1"/>
          </p:cNvSpPr>
          <p:nvPr>
            <p:ph type="sldNum" sz="quarter" idx="12"/>
          </p:nvPr>
        </p:nvSpPr>
        <p:spPr/>
        <p:txBody>
          <a:bodyPr/>
          <a:lstStyle>
            <a:lvl1pPr>
              <a:defRPr/>
            </a:lvl1pPr>
          </a:lstStyle>
          <a:p>
            <a:pPr>
              <a:defRPr/>
            </a:pPr>
            <a:fld id="{4771EEF2-E16F-4D7C-B4BD-4010FC038E7A}" type="slidenum">
              <a:rPr lang="ja-JP" altLang="en-US"/>
              <a:pPr>
                <a:defRPr/>
              </a:pPr>
              <a:t>&lt;#&gt;</a:t>
            </a:fld>
            <a:endParaRPr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 name="正方形/長方形 2"/>
          <p:cNvSpPr/>
          <p:nvPr userDrawn="1"/>
        </p:nvSpPr>
        <p:spPr>
          <a:xfrm>
            <a:off x="0" y="857250"/>
            <a:ext cx="9144000" cy="71438"/>
          </a:xfrm>
          <a:prstGeom prst="rect">
            <a:avLst/>
          </a:prstGeom>
          <a:gradFill flip="none" rotWithShape="1">
            <a:gsLst>
              <a:gs pos="0">
                <a:schemeClr val="tx2">
                  <a:lumMod val="60000"/>
                  <a:lumOff val="40000"/>
                </a:schemeClr>
              </a:gs>
              <a:gs pos="50000">
                <a:schemeClr val="tx2">
                  <a:lumMod val="40000"/>
                  <a:lumOff val="60000"/>
                </a:schemeClr>
              </a:gs>
              <a:gs pos="100000">
                <a:schemeClr val="tx2">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2" name="タイトル 1"/>
          <p:cNvSpPr>
            <a:spLocks noGrp="1"/>
          </p:cNvSpPr>
          <p:nvPr>
            <p:ph type="title"/>
          </p:nvPr>
        </p:nvSpPr>
        <p:spPr>
          <a:xfrm>
            <a:off x="457200" y="214290"/>
            <a:ext cx="8229600" cy="582594"/>
          </a:xfrm>
        </p:spPr>
        <p:txBody>
          <a:bodyPr/>
          <a:lstStyle/>
          <a:p>
            <a:r>
              <a:rPr lang="ja-JP" altLang="en-US" dirty="0" smtClean="0"/>
              <a:t>マスタ タイトルの書式設定</a:t>
            </a:r>
            <a:endParaRPr lang="ja-JP" altLang="en-US" dirty="0"/>
          </a:p>
        </p:txBody>
      </p:sp>
      <p:sp>
        <p:nvSpPr>
          <p:cNvPr id="4" name="スライド番号プレースホルダ 4"/>
          <p:cNvSpPr>
            <a:spLocks noGrp="1"/>
          </p:cNvSpPr>
          <p:nvPr>
            <p:ph type="sldNum" sz="quarter" idx="10"/>
          </p:nvPr>
        </p:nvSpPr>
        <p:spPr>
          <a:xfrm>
            <a:off x="8572500" y="6643688"/>
            <a:ext cx="500063" cy="142875"/>
          </a:xfrm>
        </p:spPr>
        <p:txBody>
          <a:bodyPr/>
          <a:lstStyle>
            <a:lvl1pPr>
              <a:defRPr/>
            </a:lvl1pPr>
          </a:lstStyle>
          <a:p>
            <a:pPr>
              <a:defRPr/>
            </a:pPr>
            <a:fld id="{2D49EB63-8A47-42A8-B1AF-7D6D75D2383C}" type="slidenum">
              <a:rPr lang="ja-JP" altLang="en-US"/>
              <a:pPr>
                <a:defRPr/>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2A8E9041-563F-483A-B604-B86AC6514484}" type="datetime1">
              <a:rPr lang="ja-JP" altLang="en-US"/>
              <a:pPr>
                <a:defRPr/>
              </a:pPr>
              <a:t>2012/8/28</a:t>
            </a:fld>
            <a:endParaRPr lang="ja-JP" altLang="en-US" dirty="0"/>
          </a:p>
        </p:txBody>
      </p:sp>
      <p:sp>
        <p:nvSpPr>
          <p:cNvPr id="3" name="フッター プレースホルダ 2"/>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4" name="スライド番号プレースホルダ 3"/>
          <p:cNvSpPr>
            <a:spLocks noGrp="1"/>
          </p:cNvSpPr>
          <p:nvPr>
            <p:ph type="sldNum" sz="quarter" idx="12"/>
          </p:nvPr>
        </p:nvSpPr>
        <p:spPr/>
        <p:txBody>
          <a:bodyPr/>
          <a:lstStyle>
            <a:lvl1pPr>
              <a:defRPr/>
            </a:lvl1pPr>
          </a:lstStyle>
          <a:p>
            <a:pPr>
              <a:defRPr/>
            </a:pPr>
            <a:fld id="{568BEC2E-001A-4021-BF87-2F45E221CF0C}" type="slidenum">
              <a:rPr lang="ja-JP" altLang="en-US"/>
              <a:pPr>
                <a:defRPr/>
              </a:pPr>
              <a:t>&lt;#&gt;</a:t>
            </a:fld>
            <a:endParaRPr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スライド番号プレースホルダ 6"/>
          <p:cNvSpPr>
            <a:spLocks noGrp="1"/>
          </p:cNvSpPr>
          <p:nvPr>
            <p:ph type="sldNum" sz="quarter" idx="10"/>
          </p:nvPr>
        </p:nvSpPr>
        <p:spPr>
          <a:xfrm>
            <a:off x="8572500" y="6643688"/>
            <a:ext cx="500063" cy="142875"/>
          </a:xfrm>
        </p:spPr>
        <p:txBody>
          <a:bodyPr/>
          <a:lstStyle>
            <a:lvl1pPr>
              <a:defRPr/>
            </a:lvl1pPr>
          </a:lstStyle>
          <a:p>
            <a:pPr>
              <a:defRPr/>
            </a:pPr>
            <a:fld id="{B57D0F7F-437A-4842-96D6-8E9B490BF0BD}" type="slidenum">
              <a:rPr lang="ja-JP" altLang="en-US"/>
              <a:pPr>
                <a:defRPr/>
              </a:pPr>
              <a:t>&lt;#&gt;</a:t>
            </a:fld>
            <a:endParaRPr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a:xfrm>
            <a:off x="457200" y="6572250"/>
            <a:ext cx="2133600" cy="149225"/>
          </a:xfrm>
          <a:prstGeom prst="rect">
            <a:avLst/>
          </a:prstGeom>
        </p:spPr>
        <p:txBody>
          <a:bodyPr/>
          <a:lstStyle>
            <a:lvl1pPr fontAlgn="auto">
              <a:spcBef>
                <a:spcPts val="0"/>
              </a:spcBef>
              <a:spcAft>
                <a:spcPts val="0"/>
              </a:spcAft>
              <a:defRPr>
                <a:latin typeface="+mn-lt"/>
                <a:ea typeface="+mn-ea"/>
              </a:defRPr>
            </a:lvl1pPr>
          </a:lstStyle>
          <a:p>
            <a:pPr>
              <a:defRPr/>
            </a:pPr>
            <a:fld id="{DCE45E25-3082-4598-8254-47A5EE6D4980}" type="datetime1">
              <a:rPr lang="ja-JP" altLang="en-US"/>
              <a:pPr>
                <a:defRPr/>
              </a:pPr>
              <a:t>2012/8/28</a:t>
            </a:fld>
            <a:endParaRPr lang="ja-JP" altLang="en-US" dirty="0"/>
          </a:p>
        </p:txBody>
      </p:sp>
      <p:sp>
        <p:nvSpPr>
          <p:cNvPr id="6" name="フッター プレースホルダ 5"/>
          <p:cNvSpPr>
            <a:spLocks noGrp="1"/>
          </p:cNvSpPr>
          <p:nvPr>
            <p:ph type="ftr" sz="quarter" idx="11"/>
          </p:nvPr>
        </p:nvSpPr>
        <p:spPr>
          <a:xfrm>
            <a:off x="5214938" y="6572250"/>
            <a:ext cx="3929062" cy="285750"/>
          </a:xfrm>
          <a:prstGeom prst="rect">
            <a:avLst/>
          </a:prstGeom>
        </p:spPr>
        <p:txBody>
          <a:bodyPr/>
          <a:lstStyle>
            <a:lvl1pPr fontAlgn="auto">
              <a:spcBef>
                <a:spcPts val="0"/>
              </a:spcBef>
              <a:spcAft>
                <a:spcPts val="0"/>
              </a:spcAft>
              <a:defRPr>
                <a:latin typeface="+mn-lt"/>
                <a:ea typeface="+mn-ea"/>
              </a:defRPr>
            </a:lvl1pPr>
          </a:lstStyle>
          <a:p>
            <a:pPr>
              <a:defRPr/>
            </a:pPr>
            <a:endParaRPr lang="ja-JP" altLang="en-US"/>
          </a:p>
        </p:txBody>
      </p:sp>
      <p:sp>
        <p:nvSpPr>
          <p:cNvPr id="7" name="スライド番号プレースホルダ 6"/>
          <p:cNvSpPr>
            <a:spLocks noGrp="1"/>
          </p:cNvSpPr>
          <p:nvPr>
            <p:ph type="sldNum" sz="quarter" idx="12"/>
          </p:nvPr>
        </p:nvSpPr>
        <p:spPr/>
        <p:txBody>
          <a:bodyPr/>
          <a:lstStyle>
            <a:lvl1pPr>
              <a:defRPr/>
            </a:lvl1pPr>
          </a:lstStyle>
          <a:p>
            <a:pPr>
              <a:defRPr/>
            </a:pPr>
            <a:fld id="{818CCC8E-67F7-4D24-A53C-8BA660CD5B4D}" type="slidenum">
              <a:rPr lang="ja-JP" altLang="en-US"/>
              <a:pPr>
                <a:defRPr/>
              </a:pPr>
              <a:t>&lt;#&gt;</a:t>
            </a:fld>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タイトル プレースホルダ 1"/>
          <p:cNvSpPr>
            <a:spLocks noGrp="1"/>
          </p:cNvSpPr>
          <p:nvPr>
            <p:ph type="title"/>
          </p:nvPr>
        </p:nvSpPr>
        <p:spPr bwMode="auto">
          <a:xfrm>
            <a:off x="457200" y="274638"/>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2051" name="テキスト プレースホルダ 2"/>
          <p:cNvSpPr>
            <a:spLocks noGrp="1"/>
          </p:cNvSpPr>
          <p:nvPr>
            <p:ph type="body" idx="1"/>
          </p:nvPr>
        </p:nvSpPr>
        <p:spPr bwMode="auto">
          <a:xfrm>
            <a:off x="457200" y="1214438"/>
            <a:ext cx="8229600" cy="491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pic>
        <p:nvPicPr>
          <p:cNvPr id="2052" name="Picture 5" descr="footer_e"/>
          <p:cNvPicPr>
            <a:picLocks noChangeAspect="1" noChangeArrowheads="1"/>
          </p:cNvPicPr>
          <p:nvPr userDrawn="1"/>
        </p:nvPicPr>
        <p:blipFill>
          <a:blip r:embed="rId14" cstate="print"/>
          <a:srcRect/>
          <a:stretch>
            <a:fillRect/>
          </a:stretch>
        </p:blipFill>
        <p:spPr bwMode="auto">
          <a:xfrm>
            <a:off x="0" y="6334125"/>
            <a:ext cx="9144000" cy="523875"/>
          </a:xfrm>
          <a:prstGeom prst="rect">
            <a:avLst/>
          </a:prstGeom>
          <a:noFill/>
          <a:ln w="9525">
            <a:noFill/>
            <a:miter lim="800000"/>
            <a:headEnd/>
            <a:tailEnd/>
          </a:ln>
        </p:spPr>
      </p:pic>
      <p:sp>
        <p:nvSpPr>
          <p:cNvPr id="8" name="フッター プレースホルダ 4"/>
          <p:cNvSpPr txBox="1">
            <a:spLocks/>
          </p:cNvSpPr>
          <p:nvPr userDrawn="1"/>
        </p:nvSpPr>
        <p:spPr>
          <a:xfrm>
            <a:off x="5214938" y="6572250"/>
            <a:ext cx="3929062" cy="285750"/>
          </a:xfrm>
          <a:prstGeom prst="rect">
            <a:avLst/>
          </a:prstGeom>
        </p:spPr>
        <p:txBody>
          <a:bodyPr anchor="ctr"/>
          <a:lstStyle>
            <a:lvl1pPr algn="ctr">
              <a:defRPr sz="1000">
                <a:solidFill>
                  <a:schemeClr val="tx1">
                    <a:tint val="75000"/>
                  </a:schemeClr>
                </a:solidFill>
              </a:defRPr>
            </a:lvl1pPr>
          </a:lstStyle>
          <a:p>
            <a:pPr fontAlgn="auto">
              <a:spcBef>
                <a:spcPts val="0"/>
              </a:spcBef>
              <a:spcAft>
                <a:spcPts val="0"/>
              </a:spcAft>
              <a:defRPr/>
            </a:pPr>
            <a:endParaRPr lang="ja-JP" altLang="en-US" dirty="0">
              <a:latin typeface="+mn-lt"/>
              <a:ea typeface="+mn-ea"/>
            </a:endParaRPr>
          </a:p>
        </p:txBody>
      </p:sp>
      <p:sp>
        <p:nvSpPr>
          <p:cNvPr id="10" name="スライド番号プレースホルダ 5"/>
          <p:cNvSpPr>
            <a:spLocks noGrp="1"/>
          </p:cNvSpPr>
          <p:nvPr>
            <p:ph type="sldNum" sz="quarter" idx="4"/>
          </p:nvPr>
        </p:nvSpPr>
        <p:spPr>
          <a:xfrm>
            <a:off x="8429625" y="6429375"/>
            <a:ext cx="500063" cy="142875"/>
          </a:xfrm>
          <a:prstGeom prst="rect">
            <a:avLst/>
          </a:prstGeom>
        </p:spPr>
        <p:txBody>
          <a:bodyPr vert="horz" lIns="91440" tIns="45720" rIns="91440" bIns="45720" rtlCol="0" anchor="ctr"/>
          <a:lstStyle>
            <a:lvl1pPr algn="r" fontAlgn="auto">
              <a:spcBef>
                <a:spcPts val="0"/>
              </a:spcBef>
              <a:spcAft>
                <a:spcPts val="0"/>
              </a:spcAft>
              <a:defRPr sz="1000" baseline="0">
                <a:solidFill>
                  <a:schemeClr val="bg1"/>
                </a:solidFill>
                <a:latin typeface="+mn-lt"/>
                <a:ea typeface="+mn-ea"/>
              </a:defRPr>
            </a:lvl1pPr>
          </a:lstStyle>
          <a:p>
            <a:pPr>
              <a:defRPr/>
            </a:pPr>
            <a:fld id="{4DE2F3D2-5B6F-4739-BF49-AF33124C7776}" type="slidenum">
              <a:rPr lang="ja-JP" altLang="en-US"/>
              <a:pPr>
                <a:defRPr/>
              </a:pPr>
              <a:t>&lt;#&gt;</a:t>
            </a:fld>
            <a:endParaRPr lang="ja-JP" altLang="en-US"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hdr="0" dt="0"/>
  <p:txStyles>
    <p:titleStyle>
      <a:lvl1pPr algn="l" rtl="0" eaLnBrk="0" fontAlgn="base" hangingPunct="0">
        <a:spcBef>
          <a:spcPct val="0"/>
        </a:spcBef>
        <a:spcAft>
          <a:spcPct val="0"/>
        </a:spcAft>
        <a:defRPr kumimoji="1" sz="4400" kern="12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l"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l"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l"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l"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nii-cloud/dodai"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www.gictf.jp/doc/GICTF_Whitepaper_20100902.pdf"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www.gictf.jp/doc/GICTF_CloudIF_Protocol_WhitePaper_2011-12_v1_Part1.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www.opencarf.org/" TargetMode="External"/><Relationship Id="rId7" Type="http://schemas.openxmlformats.org/officeDocument/2006/relationships/image" Target="../media/image41.jpeg"/><Relationship Id="rId2" Type="http://schemas.openxmlformats.org/officeDocument/2006/relationships/hyperlink" Target="http://edubase.jp/cloud/"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github.com/nii-cloud/colony" TargetMode="External"/><Relationship Id="rId10" Type="http://schemas.openxmlformats.org/officeDocument/2006/relationships/hyperlink" Target="http://start.ecloud.nii.ac.jp/" TargetMode="External"/><Relationship Id="rId4" Type="http://schemas.openxmlformats.org/officeDocument/2006/relationships/hyperlink" Target="https://github.com/nii-cloud/dodai-deploy" TargetMode="External"/><Relationship Id="rId9"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grace-center.jp/prj_educloud.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vsmv0002sl.ecloud.nii.ac.jp/index.html" TargetMode="Externa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tart.ecloud.nii.ac.jp/" TargetMode="Externa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4"/>
          <p:cNvSpPr>
            <a:spLocks noGrp="1"/>
          </p:cNvSpPr>
          <p:nvPr>
            <p:ph type="ctrTitle"/>
          </p:nvPr>
        </p:nvSpPr>
        <p:spPr>
          <a:xfrm>
            <a:off x="251520" y="1844824"/>
            <a:ext cx="7848872" cy="1224136"/>
          </a:xfrm>
        </p:spPr>
        <p:txBody>
          <a:bodyPr/>
          <a:lstStyle/>
          <a:p>
            <a:pPr eaLnBrk="1" hangingPunct="1"/>
            <a:r>
              <a:rPr lang="ja-JP" altLang="en-US" dirty="0" smtClean="0">
                <a:latin typeface="HGP創英角ｺﾞｼｯｸUB" pitchFamily="50" charset="-128"/>
                <a:ea typeface="HGP創英角ｺﾞｼｯｸUB" pitchFamily="50" charset="-128"/>
              </a:rPr>
              <a:t>アカデミックコミュニティクラウドの実現に向けて</a:t>
            </a:r>
          </a:p>
        </p:txBody>
      </p:sp>
      <p:sp>
        <p:nvSpPr>
          <p:cNvPr id="15364" name="スライド番号プレースホルダ 7"/>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2D0B78-93BE-4C01-B936-47C6A93E429A}" type="slidenum">
              <a:rPr lang="ja-JP" altLang="en-US" smtClean="0">
                <a:latin typeface="HGP創英角ｺﾞｼｯｸUB" pitchFamily="50" charset="-128"/>
                <a:ea typeface="HGP創英角ｺﾞｼｯｸUB" pitchFamily="50" charset="-128"/>
              </a:rPr>
              <a:pPr fontAlgn="base">
                <a:spcBef>
                  <a:spcPct val="0"/>
                </a:spcBef>
                <a:spcAft>
                  <a:spcPct val="0"/>
                </a:spcAft>
              </a:pPr>
              <a:t>1</a:t>
            </a:fld>
            <a:endParaRPr lang="ja-JP" altLang="en-US" smtClean="0">
              <a:latin typeface="HGP創英角ｺﾞｼｯｸUB" pitchFamily="50" charset="-128"/>
              <a:ea typeface="HGP創英角ｺﾞｼｯｸUB" pitchFamily="50" charset="-128"/>
            </a:endParaRPr>
          </a:p>
        </p:txBody>
      </p:sp>
      <p:sp>
        <p:nvSpPr>
          <p:cNvPr id="8" name="タイトル 4"/>
          <p:cNvSpPr txBox="1">
            <a:spLocks/>
          </p:cNvSpPr>
          <p:nvPr/>
        </p:nvSpPr>
        <p:spPr bwMode="auto">
          <a:xfrm>
            <a:off x="3995936" y="4005064"/>
            <a:ext cx="417646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altLang="ja-JP" sz="2400" dirty="0" smtClean="0">
                <a:latin typeface="HGP創英角ｺﾞｼｯｸUB" pitchFamily="50" charset="-128"/>
                <a:ea typeface="HGP創英角ｺﾞｼｯｸUB" pitchFamily="50" charset="-128"/>
                <a:cs typeface="+mj-cs"/>
              </a:rPr>
              <a:t>2012.8.28</a:t>
            </a:r>
          </a:p>
          <a:p>
            <a:pPr marL="0" marR="0" lvl="0" indent="0" algn="r" defTabSz="914400" rtl="0" eaLnBrk="1" fontAlgn="base" latinLnBrk="0" hangingPunct="1">
              <a:lnSpc>
                <a:spcPct val="100000"/>
              </a:lnSpc>
              <a:spcBef>
                <a:spcPct val="0"/>
              </a:spcBef>
              <a:spcAft>
                <a:spcPct val="0"/>
              </a:spcAft>
              <a:buClrTx/>
              <a:buSzTx/>
              <a:buFontTx/>
              <a:buNone/>
              <a:tabLst/>
              <a:defRPr/>
            </a:pP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ja-JP" altLang="en-US" sz="2400" dirty="0" smtClean="0">
                <a:latin typeface="HGP創英角ｺﾞｼｯｸUB" pitchFamily="50" charset="-128"/>
                <a:ea typeface="HGP創英角ｺﾞｼｯｸUB" pitchFamily="50" charset="-128"/>
                <a:cs typeface="+mj-cs"/>
              </a:rPr>
              <a:t>国立情報学研究所</a:t>
            </a:r>
            <a:endParaRPr lang="en-US" altLang="ja-JP" sz="2400" dirty="0" smtClean="0">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rPr>
              <a:t>横山重俊</a:t>
            </a:r>
            <a:endParaRPr kumimoji="1" lang="en-US" altLang="ja-JP"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ja-JP" altLang="en-US" sz="2400" b="0" i="0" u="none" strike="noStrike" kern="1200" cap="none" spc="0" normalizeH="0" baseline="0" noProof="0" dirty="0" smtClean="0">
              <a:ln>
                <a:noFill/>
              </a:ln>
              <a:effectLst/>
              <a:uLnTx/>
              <a:uFillTx/>
              <a:latin typeface="HGP創英角ｺﾞｼｯｸUB" pitchFamily="50" charset="-128"/>
              <a:ea typeface="HGP創英角ｺﾞｼｯｸUB" pitchFamily="50"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Archive</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タイトル 1"/>
          <p:cNvSpPr txBox="1">
            <a:spLocks/>
          </p:cNvSpPr>
          <p:nvPr/>
        </p:nvSpPr>
        <p:spPr bwMode="auto">
          <a:xfrm>
            <a:off x="179512" y="188640"/>
            <a:ext cx="795637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教育クラウドの運用経験からの改善要望</a:t>
            </a:r>
            <a:endParaRPr kumimoji="1" lang="ja-JP" altLang="en-US" sz="36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pic>
        <p:nvPicPr>
          <p:cNvPr id="38" name="Picture 2" descr="https://upki-portal.nii.ac.jp/docs/files/image/fed/logo2.png"/>
          <p:cNvPicPr>
            <a:picLocks noChangeAspect="1" noChangeArrowheads="1"/>
          </p:cNvPicPr>
          <p:nvPr/>
        </p:nvPicPr>
        <p:blipFill>
          <a:blip r:embed="rId5" cstate="print"/>
          <a:srcRect/>
          <a:stretch>
            <a:fillRect/>
          </a:stretch>
        </p:blipFill>
        <p:spPr bwMode="auto">
          <a:xfrm>
            <a:off x="323528" y="1988840"/>
            <a:ext cx="576064" cy="548502"/>
          </a:xfrm>
          <a:prstGeom prst="rect">
            <a:avLst/>
          </a:prstGeom>
          <a:noFill/>
        </p:spPr>
      </p:pic>
      <p:sp>
        <p:nvSpPr>
          <p:cNvPr id="39" name="正方形/長方形 38"/>
          <p:cNvSpPr/>
          <p:nvPr/>
        </p:nvSpPr>
        <p:spPr>
          <a:xfrm>
            <a:off x="827584" y="980728"/>
            <a:ext cx="8316416"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吹き出し 39"/>
          <p:cNvSpPr/>
          <p:nvPr/>
        </p:nvSpPr>
        <p:spPr>
          <a:xfrm>
            <a:off x="971600" y="980728"/>
            <a:ext cx="2016224" cy="1008112"/>
          </a:xfrm>
          <a:prstGeom prst="wedgeRectCallout">
            <a:avLst>
              <a:gd name="adj1" fmla="val 32622"/>
              <a:gd name="adj2" fmla="val 92734"/>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latin typeface="HGP創英角ｺﾞｼｯｸUB" pitchFamily="50" charset="-128"/>
                <a:ea typeface="HGP創英角ｺﾞｼｯｸUB" pitchFamily="50" charset="-128"/>
              </a:rPr>
              <a:t>１．</a:t>
            </a:r>
            <a:r>
              <a:rPr lang="ja-JP" altLang="ja-JP" b="1" dirty="0" smtClean="0">
                <a:latin typeface="HGP創英角ｺﾞｼｯｸUB" pitchFamily="50" charset="-128"/>
                <a:ea typeface="HGP創英角ｺﾞｼｯｸUB" pitchFamily="50" charset="-128"/>
              </a:rPr>
              <a:t>ミニクラウドの動的サイズ変更</a:t>
            </a:r>
            <a:endParaRPr kumimoji="1" lang="ja-JP" altLang="en-US" b="1" dirty="0">
              <a:latin typeface="HGP創英角ｺﾞｼｯｸUB" pitchFamily="50" charset="-128"/>
              <a:ea typeface="HGP創英角ｺﾞｼｯｸUB" pitchFamily="50" charset="-128"/>
            </a:endParaRPr>
          </a:p>
        </p:txBody>
      </p:sp>
      <p:sp>
        <p:nvSpPr>
          <p:cNvPr id="41" name="四角形吹き出し 40"/>
          <p:cNvSpPr/>
          <p:nvPr/>
        </p:nvSpPr>
        <p:spPr>
          <a:xfrm>
            <a:off x="5868144" y="980728"/>
            <a:ext cx="2016224" cy="1008112"/>
          </a:xfrm>
          <a:prstGeom prst="wedgeRectCallout">
            <a:avLst>
              <a:gd name="adj1" fmla="val 68904"/>
              <a:gd name="adj2" fmla="val 4556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４．</a:t>
            </a:r>
            <a:r>
              <a:rPr lang="ja-JP" altLang="ja-JP" dirty="0" smtClean="0">
                <a:latin typeface="HGP創英角ｺﾞｼｯｸUB" pitchFamily="50" charset="-128"/>
                <a:ea typeface="HGP創英角ｺﾞｼｯｸUB" pitchFamily="50" charset="-128"/>
              </a:rPr>
              <a:t>アーカイブ機能利用シーン拡大</a:t>
            </a:r>
            <a:endParaRPr kumimoji="1" lang="ja-JP" altLang="en-US" b="1" dirty="0">
              <a:latin typeface="HGP創英角ｺﾞｼｯｸUB" pitchFamily="50" charset="-128"/>
              <a:ea typeface="HGP創英角ｺﾞｼｯｸUB" pitchFamily="50" charset="-128"/>
            </a:endParaRPr>
          </a:p>
        </p:txBody>
      </p:sp>
      <p:sp>
        <p:nvSpPr>
          <p:cNvPr id="42" name="四角形吹き出し 41"/>
          <p:cNvSpPr/>
          <p:nvPr/>
        </p:nvSpPr>
        <p:spPr>
          <a:xfrm>
            <a:off x="971600" y="5157192"/>
            <a:ext cx="2016224" cy="1008112"/>
          </a:xfrm>
          <a:prstGeom prst="wedgeRectCallout">
            <a:avLst>
              <a:gd name="adj1" fmla="val 36855"/>
              <a:gd name="adj2" fmla="val -8625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３．</a:t>
            </a:r>
            <a:r>
              <a:rPr lang="ja-JP" altLang="ja-JP" dirty="0" smtClean="0">
                <a:latin typeface="HGP創英角ｺﾞｼｯｸUB" pitchFamily="50" charset="-128"/>
                <a:ea typeface="HGP創英角ｺﾞｼｯｸUB" pitchFamily="50" charset="-128"/>
              </a:rPr>
              <a:t>クラウド初期化ツールの汎用化</a:t>
            </a:r>
            <a:endParaRPr kumimoji="1" lang="ja-JP" altLang="en-US" b="1" dirty="0">
              <a:latin typeface="HGP創英角ｺﾞｼｯｸUB" pitchFamily="50" charset="-128"/>
              <a:ea typeface="HGP創英角ｺﾞｼｯｸUB" pitchFamily="50" charset="-128"/>
            </a:endParaRPr>
          </a:p>
        </p:txBody>
      </p:sp>
      <p:sp>
        <p:nvSpPr>
          <p:cNvPr id="43" name="四角形吹き出し 42"/>
          <p:cNvSpPr/>
          <p:nvPr/>
        </p:nvSpPr>
        <p:spPr>
          <a:xfrm>
            <a:off x="971600" y="2780928"/>
            <a:ext cx="2016224" cy="1008112"/>
          </a:xfrm>
          <a:prstGeom prst="wedgeRectCallout">
            <a:avLst>
              <a:gd name="adj1" fmla="val -49616"/>
              <a:gd name="adj2" fmla="val -7295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ja-JP" altLang="en-US" dirty="0" smtClean="0">
                <a:latin typeface="HGP創英角ｺﾞｼｯｸUB" pitchFamily="50" charset="-128"/>
                <a:ea typeface="HGP創英角ｺﾞｼｯｸUB" pitchFamily="50" charset="-128"/>
              </a:rPr>
              <a:t>２．</a:t>
            </a:r>
            <a:r>
              <a:rPr lang="ja-JP" altLang="ja-JP" dirty="0" smtClean="0">
                <a:latin typeface="HGP創英角ｺﾞｼｯｸUB" pitchFamily="50" charset="-128"/>
                <a:ea typeface="HGP創英角ｺﾞｼｯｸUB" pitchFamily="50" charset="-128"/>
              </a:rPr>
              <a:t>ユーザ管理の</a:t>
            </a:r>
            <a:endParaRPr lang="en-US" altLang="ja-JP" dirty="0" smtClean="0">
              <a:latin typeface="HGP創英角ｺﾞｼｯｸUB" pitchFamily="50" charset="-128"/>
              <a:ea typeface="HGP創英角ｺﾞｼｯｸUB" pitchFamily="50" charset="-128"/>
            </a:endParaRPr>
          </a:p>
          <a:p>
            <a:pPr algn="ctr" fontAlgn="auto">
              <a:spcBef>
                <a:spcPts val="0"/>
              </a:spcBef>
              <a:spcAft>
                <a:spcPts val="0"/>
              </a:spcAft>
              <a:defRPr/>
            </a:pPr>
            <a:r>
              <a:rPr lang="ja-JP" altLang="ja-JP" dirty="0" smtClean="0">
                <a:latin typeface="HGP創英角ｺﾞｼｯｸUB" pitchFamily="50" charset="-128"/>
                <a:ea typeface="HGP創英角ｺﾞｼｯｸUB" pitchFamily="50" charset="-128"/>
              </a:rPr>
              <a:t>外部サービス化</a:t>
            </a:r>
            <a:endParaRPr lang="en-US" altLang="ja-JP" dirty="0" smtClean="0">
              <a:latin typeface="HGP創英角ｺﾞｼｯｸUB" pitchFamily="50" charset="-128"/>
              <a:ea typeface="HGP創英角ｺﾞｼｯｸUB" pitchFamily="50" charset="-128"/>
            </a:endParaRPr>
          </a:p>
        </p:txBody>
      </p:sp>
      <p:sp>
        <p:nvSpPr>
          <p:cNvPr id="44" name="四角形吹き出し 43"/>
          <p:cNvSpPr/>
          <p:nvPr/>
        </p:nvSpPr>
        <p:spPr>
          <a:xfrm>
            <a:off x="5940152" y="3140968"/>
            <a:ext cx="2016224" cy="1008112"/>
          </a:xfrm>
          <a:prstGeom prst="wedgeRectCallout">
            <a:avLst>
              <a:gd name="adj1" fmla="val 63461"/>
              <a:gd name="adj2" fmla="val -8504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５．</a:t>
            </a:r>
            <a:r>
              <a:rPr lang="ja-JP" altLang="ja-JP" dirty="0" smtClean="0">
                <a:latin typeface="HGP創英角ｺﾞｼｯｸUB" pitchFamily="50" charset="-128"/>
                <a:ea typeface="HGP創英角ｺﾞｼｯｸUB" pitchFamily="50" charset="-128"/>
              </a:rPr>
              <a:t>災害対応</a:t>
            </a:r>
            <a:endParaRPr kumimoji="1" lang="ja-JP" altLang="en-US" b="1" dirty="0">
              <a:latin typeface="HGP創英角ｺﾞｼｯｸUB" pitchFamily="50" charset="-128"/>
              <a:ea typeface="HGP創英角ｺﾞｼｯｸUB" pitchFamily="50" charset="-128"/>
            </a:endParaRPr>
          </a:p>
        </p:txBody>
      </p:sp>
      <p:sp>
        <p:nvSpPr>
          <p:cNvPr id="45" name="四角形吹き出し 44"/>
          <p:cNvSpPr/>
          <p:nvPr/>
        </p:nvSpPr>
        <p:spPr>
          <a:xfrm>
            <a:off x="5940152" y="5013176"/>
            <a:ext cx="2160240" cy="1008112"/>
          </a:xfrm>
          <a:prstGeom prst="wedgeRectCallout">
            <a:avLst>
              <a:gd name="adj1" fmla="val -67274"/>
              <a:gd name="adj2" fmla="val -3304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創英角ｺﾞｼｯｸUB" pitchFamily="50" charset="-128"/>
                <a:ea typeface="HGP創英角ｺﾞｼｯｸUB" pitchFamily="50" charset="-128"/>
              </a:rPr>
              <a:t>６．</a:t>
            </a:r>
            <a:r>
              <a:rPr lang="ja-JP" altLang="ja-JP" dirty="0" smtClean="0">
                <a:latin typeface="HGP創英角ｺﾞｼｯｸUB" pitchFamily="50" charset="-128"/>
                <a:ea typeface="HGP創英角ｺﾞｼｯｸUB" pitchFamily="50" charset="-128"/>
              </a:rPr>
              <a:t>クラウド間連携</a:t>
            </a:r>
            <a:endParaRPr kumimoji="1" lang="ja-JP" altLang="en-US" b="1" dirty="0">
              <a:latin typeface="HGP創英角ｺﾞｼｯｸUB" pitchFamily="50" charset="-128"/>
              <a:ea typeface="HGP創英角ｺﾞｼｯｸUB" pitchFamily="50" charset="-128"/>
            </a:endParaRPr>
          </a:p>
        </p:txBody>
      </p:sp>
      <p:sp>
        <p:nvSpPr>
          <p:cNvPr id="3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10</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20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20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20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研究クラウド </a:t>
            </a:r>
            <a:r>
              <a:rPr lang="en-US" altLang="ja-JP" sz="4800" dirty="0" err="1" smtClean="0">
                <a:latin typeface="Arial Unicode MS" pitchFamily="50" charset="-128"/>
                <a:ea typeface="Arial Unicode MS" pitchFamily="50" charset="-128"/>
                <a:cs typeface="Arial Unicode MS" pitchFamily="50" charset="-128"/>
              </a:rPr>
              <a:t>gunnii</a:t>
            </a:r>
            <a:endParaRPr lang="en-US" altLang="ja-JP" sz="4800" dirty="0" smtClean="0">
              <a:latin typeface="Arial Unicode MS" pitchFamily="50" charset="-128"/>
              <a:ea typeface="Arial Unicode MS" pitchFamily="50" charset="-128"/>
              <a:cs typeface="Arial Unicode MS" pitchFamily="50" charset="-128"/>
            </a:endParaRP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今の研究環境を簡単に拡張できるクラウド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11</a:t>
            </a:fld>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79512" y="2204864"/>
            <a:ext cx="3960440" cy="151216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・リソース共有化による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利用率向上</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・運用集中化による</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効率化</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6" name="テキスト ボックス 16"/>
          <p:cNvSpPr txBox="1">
            <a:spLocks noChangeArrowheads="1"/>
          </p:cNvSpPr>
          <p:nvPr/>
        </p:nvSpPr>
        <p:spPr bwMode="auto">
          <a:xfrm>
            <a:off x="827584" y="908720"/>
            <a:ext cx="2771800"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幹部側の要求：　</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より大きな研究成果）</a:t>
            </a:r>
            <a:endParaRPr lang="ja-JP" altLang="en-US" dirty="0">
              <a:latin typeface="HGS創英角ｺﾞｼｯｸUB" pitchFamily="50" charset="-128"/>
              <a:ea typeface="HGS創英角ｺﾞｼｯｸUB" pitchFamily="50" charset="-128"/>
            </a:endParaRPr>
          </a:p>
        </p:txBody>
      </p:sp>
      <p:sp>
        <p:nvSpPr>
          <p:cNvPr id="7" name="円/楕円 6"/>
          <p:cNvSpPr/>
          <p:nvPr/>
        </p:nvSpPr>
        <p:spPr bwMode="auto">
          <a:xfrm>
            <a:off x="5004048" y="2060848"/>
            <a:ext cx="3888432" cy="1656184"/>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・計算機リソースへの</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投資削減</a:t>
            </a:r>
            <a:endParaRPr lang="en-US" altLang="ja-JP" dirty="0" smtClean="0">
              <a:solidFill>
                <a:schemeClr val="bg1"/>
              </a:solidFill>
              <a:latin typeface="HGS創英角ｺﾞｼｯｸUB" pitchFamily="50" charset="-128"/>
              <a:ea typeface="HGS創英角ｺﾞｼｯｸUB" pitchFamily="50" charset="-128"/>
            </a:endParaRP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・大規模実験環境構築</a:t>
            </a:r>
            <a:r>
              <a:rPr lang="en-US" altLang="ja-JP" dirty="0" smtClean="0">
                <a:solidFill>
                  <a:schemeClr val="bg1"/>
                </a:solidFill>
                <a:latin typeface="HGS創英角ｺﾞｼｯｸUB" pitchFamily="50" charset="-128"/>
                <a:ea typeface="HGS創英角ｺﾞｼｯｸUB" pitchFamily="50" charset="-128"/>
              </a:rPr>
              <a:t>/</a:t>
            </a:r>
          </a:p>
          <a:p>
            <a:pPr fontAlgn="auto">
              <a:spcBef>
                <a:spcPts val="0"/>
              </a:spcBef>
              <a:spcAft>
                <a:spcPts val="0"/>
              </a:spcAft>
              <a:defRPr/>
            </a:pPr>
            <a:r>
              <a:rPr lang="ja-JP" altLang="en-US" dirty="0" smtClean="0">
                <a:solidFill>
                  <a:schemeClr val="bg1"/>
                </a:solidFill>
                <a:latin typeface="HGS創英角ｺﾞｼｯｸUB" pitchFamily="50" charset="-128"/>
                <a:ea typeface="HGS創英角ｺﾞｼｯｸUB" pitchFamily="50" charset="-128"/>
              </a:rPr>
              <a:t>　運用の作業軽減</a:t>
            </a:r>
            <a:endParaRPr lang="en-US" altLang="ja-JP" dirty="0" smtClean="0">
              <a:solidFill>
                <a:schemeClr val="bg1"/>
              </a:solidFill>
              <a:latin typeface="HGS創英角ｺﾞｼｯｸUB" pitchFamily="50" charset="-128"/>
              <a:ea typeface="HGS創英角ｺﾞｼｯｸUB" pitchFamily="50" charset="-128"/>
            </a:endParaRPr>
          </a:p>
        </p:txBody>
      </p:sp>
      <p:sp>
        <p:nvSpPr>
          <p:cNvPr id="8" name="テキスト ボックス 18"/>
          <p:cNvSpPr txBox="1">
            <a:spLocks noChangeArrowheads="1"/>
          </p:cNvSpPr>
          <p:nvPr/>
        </p:nvSpPr>
        <p:spPr bwMode="auto">
          <a:xfrm>
            <a:off x="5652120" y="908720"/>
            <a:ext cx="2952328" cy="1077218"/>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研究者側</a:t>
            </a:r>
            <a:r>
              <a:rPr lang="ja-JP" altLang="en-US" dirty="0">
                <a:latin typeface="HGS創英角ｺﾞｼｯｸUB" pitchFamily="50" charset="-128"/>
                <a:ea typeface="HGS創英角ｺﾞｼｯｸUB" pitchFamily="50" charset="-128"/>
              </a:rPr>
              <a:t>の</a:t>
            </a:r>
            <a:r>
              <a:rPr lang="ja-JP" altLang="en-US" dirty="0" smtClean="0">
                <a:latin typeface="HGS創英角ｺﾞｼｯｸUB" pitchFamily="50" charset="-128"/>
                <a:ea typeface="HGS創英角ｺﾞｼｯｸUB" pitchFamily="50" charset="-128"/>
              </a:rPr>
              <a:t>要求：</a:t>
            </a:r>
            <a:endParaRPr lang="en-US" altLang="ja-JP" dirty="0" smtClean="0">
              <a:latin typeface="HGS創英角ｺﾞｼｯｸUB" pitchFamily="50" charset="-128"/>
              <a:ea typeface="HGS創英角ｺﾞｼｯｸUB" pitchFamily="50" charset="-128"/>
            </a:endParaRPr>
          </a:p>
          <a:p>
            <a:r>
              <a:rPr lang="ja-JP" altLang="en-US" sz="2800" dirty="0" smtClean="0">
                <a:latin typeface="HGS創英角ｺﾞｼｯｸUB" pitchFamily="50" charset="-128"/>
                <a:ea typeface="HGS創英角ｺﾞｼｯｸUB" pitchFamily="50" charset="-128"/>
              </a:rPr>
              <a:t>投資対効果向上</a:t>
            </a:r>
            <a:endParaRPr lang="en-US" altLang="ja-JP" sz="2800" dirty="0" smtClean="0">
              <a:latin typeface="HGS創英角ｺﾞｼｯｸUB" pitchFamily="50" charset="-128"/>
              <a:ea typeface="HGS創英角ｺﾞｼｯｸUB" pitchFamily="50" charset="-128"/>
            </a:endParaRPr>
          </a:p>
          <a:p>
            <a:r>
              <a:rPr lang="ja-JP" altLang="en-US" dirty="0" smtClean="0">
                <a:latin typeface="HGS創英角ｺﾞｼｯｸUB" pitchFamily="50" charset="-128"/>
                <a:ea typeface="HGS創英角ｺﾞｼｯｸUB" pitchFamily="50" charset="-128"/>
              </a:rPr>
              <a:t>（安くて早くて簡単）　</a:t>
            </a:r>
            <a:endParaRPr lang="ja-JP" altLang="en-US" dirty="0">
              <a:latin typeface="HGS創英角ｺﾞｼｯｸUB" pitchFamily="50" charset="-128"/>
              <a:ea typeface="HGS創英角ｺﾞｼｯｸUB" pitchFamily="50" charset="-128"/>
            </a:endParaRPr>
          </a:p>
        </p:txBody>
      </p:sp>
      <p:sp>
        <p:nvSpPr>
          <p:cNvPr id="9" name="角丸四角形 8"/>
          <p:cNvSpPr/>
          <p:nvPr/>
        </p:nvSpPr>
        <p:spPr>
          <a:xfrm>
            <a:off x="2123728" y="5085184"/>
            <a:ext cx="5184576" cy="1179512"/>
          </a:xfrm>
          <a:prstGeom prst="roundRect">
            <a:avLst>
              <a:gd name="adj" fmla="val 12132"/>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latin typeface="HGS創英角ｺﾞｼｯｸUB" pitchFamily="50" charset="-128"/>
                <a:ea typeface="HGS創英角ｺﾞｼｯｸUB" pitchFamily="50" charset="-128"/>
              </a:rPr>
              <a:t>・物理マシン相当の安定的性能確保</a:t>
            </a:r>
            <a:endParaRPr lang="en-US" altLang="ja-JP" sz="2400" dirty="0" smtClean="0">
              <a:latin typeface="HGS創英角ｺﾞｼｯｸUB" pitchFamily="50" charset="-128"/>
              <a:ea typeface="HGS創英角ｺﾞｼｯｸUB" pitchFamily="50" charset="-128"/>
            </a:endParaRPr>
          </a:p>
          <a:p>
            <a:r>
              <a:rPr lang="ja-JP" altLang="en-US" sz="2400" dirty="0" smtClean="0">
                <a:latin typeface="HGS創英角ｺﾞｼｯｸUB" pitchFamily="50" charset="-128"/>
                <a:ea typeface="HGS創英角ｺﾞｼｯｸUB" pitchFamily="50" charset="-128"/>
              </a:rPr>
              <a:t>・既存計算機リソースとの融合</a:t>
            </a:r>
            <a:endParaRPr lang="en-US" altLang="ja-JP" sz="2400" dirty="0" smtClean="0">
              <a:latin typeface="HGS創英角ｺﾞｼｯｸUB" pitchFamily="50" charset="-128"/>
              <a:ea typeface="HGS創英角ｺﾞｼｯｸUB" pitchFamily="50" charset="-128"/>
            </a:endParaRPr>
          </a:p>
        </p:txBody>
      </p:sp>
      <p:sp>
        <p:nvSpPr>
          <p:cNvPr id="10" name="タイトル 1"/>
          <p:cNvSpPr txBox="1">
            <a:spLocks/>
          </p:cNvSpPr>
          <p:nvPr/>
        </p:nvSpPr>
        <p:spPr>
          <a:xfrm>
            <a:off x="683568" y="3789040"/>
            <a:ext cx="8229600" cy="69269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クラウドの導入により</a:t>
            </a:r>
            <a:r>
              <a:rPr lang="ja-JP" altLang="en-US" sz="3600" dirty="0" smtClean="0">
                <a:latin typeface="HGS創英角ｺﾞｼｯｸUB" pitchFamily="50" charset="-128"/>
                <a:ea typeface="HGS創英角ｺﾞｼｯｸUB" pitchFamily="50" charset="-128"/>
                <a:cs typeface="+mj-cs"/>
              </a:rPr>
              <a:t>一挙</a:t>
            </a: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解決？</a:t>
            </a:r>
            <a:endParaRPr kumimoji="1" lang="en-US" altLang="ja-JP"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11" name="テキスト ボックス 18"/>
          <p:cNvSpPr txBox="1">
            <a:spLocks noChangeArrowheads="1"/>
          </p:cNvSpPr>
          <p:nvPr/>
        </p:nvSpPr>
        <p:spPr bwMode="auto">
          <a:xfrm>
            <a:off x="2411760" y="4509120"/>
            <a:ext cx="5184576" cy="523220"/>
          </a:xfrm>
          <a:prstGeom prst="rect">
            <a:avLst/>
          </a:prstGeom>
          <a:noFill/>
          <a:ln w="9525">
            <a:noFill/>
            <a:miter lim="800000"/>
            <a:headEnd/>
            <a:tailEnd/>
          </a:ln>
        </p:spPr>
        <p:txBody>
          <a:bodyPr wrap="square">
            <a:spAutoFit/>
          </a:bodyPr>
          <a:lstStyle/>
          <a:p>
            <a:r>
              <a:rPr lang="ja-JP" altLang="en-US" dirty="0" smtClean="0">
                <a:latin typeface="HGS創英角ｺﾞｼｯｸUB" pitchFamily="50" charset="-128"/>
                <a:ea typeface="HGS創英角ｺﾞｼｯｸUB" pitchFamily="50" charset="-128"/>
              </a:rPr>
              <a:t>いいえ、以下のような </a:t>
            </a:r>
            <a:r>
              <a:rPr lang="ja-JP" altLang="en-US" sz="2800" dirty="0" smtClean="0">
                <a:latin typeface="HGS創英角ｺﾞｼｯｸUB" pitchFamily="50" charset="-128"/>
                <a:ea typeface="HGS創英角ｺﾞｼｯｸUB" pitchFamily="50" charset="-128"/>
              </a:rPr>
              <a:t>課題 </a:t>
            </a:r>
            <a:r>
              <a:rPr lang="ja-JP" altLang="en-US" dirty="0" smtClean="0">
                <a:latin typeface="HGS創英角ｺﾞｼｯｸUB" pitchFamily="50" charset="-128"/>
                <a:ea typeface="HGS創英角ｺﾞｼｯｸUB" pitchFamily="50" charset="-128"/>
              </a:rPr>
              <a:t>があります。　</a:t>
            </a:r>
            <a:endParaRPr lang="ja-JP" altLang="en-US" dirty="0">
              <a:latin typeface="HGS創英角ｺﾞｼｯｸUB" pitchFamily="50" charset="-128"/>
              <a:ea typeface="HGS創英角ｺﾞｼｯｸUB" pitchFamily="50" charset="-128"/>
            </a:endParaRPr>
          </a:p>
        </p:txBody>
      </p:sp>
      <p:sp>
        <p:nvSpPr>
          <p:cNvPr id="12" name="タイトル 1"/>
          <p:cNvSpPr txBox="1">
            <a:spLocks/>
          </p:cNvSpPr>
          <p:nvPr/>
        </p:nvSpPr>
        <p:spPr>
          <a:xfrm>
            <a:off x="179512" y="188640"/>
            <a:ext cx="5832648" cy="692696"/>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研究クラウド構築の背景</a:t>
            </a:r>
          </a:p>
        </p:txBody>
      </p:sp>
      <p:sp>
        <p:nvSpPr>
          <p:cNvPr id="1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12</a:t>
            </a:fld>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p:cNvGrpSpPr/>
          <p:nvPr/>
        </p:nvGrpSpPr>
        <p:grpSpPr>
          <a:xfrm>
            <a:off x="5348164"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研究環境構築ソリューションの現状</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97984"/>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97984"/>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97984"/>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93296"/>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85215"/>
            <a:ext cx="712787" cy="571500"/>
          </a:xfrm>
          <a:prstGeom prst="rect">
            <a:avLst/>
          </a:prstGeom>
          <a:noFill/>
          <a:ln w="9525" algn="ctr">
            <a:noFill/>
            <a:miter lim="800000"/>
            <a:headEnd/>
            <a:tailEnd/>
          </a:ln>
        </p:spPr>
      </p:pic>
      <p:sp>
        <p:nvSpPr>
          <p:cNvPr id="10" name="円柱 9"/>
          <p:cNvSpPr/>
          <p:nvPr/>
        </p:nvSpPr>
        <p:spPr>
          <a:xfrm>
            <a:off x="673399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942303"/>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403648"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205172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9979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5" name="テキスト ボックス 14"/>
          <p:cNvSpPr txBox="1"/>
          <p:nvPr/>
        </p:nvSpPr>
        <p:spPr>
          <a:xfrm>
            <a:off x="179512" y="3429000"/>
            <a:ext cx="4824536"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仮想マシンクラスタ提供 </a:t>
            </a:r>
            <a:r>
              <a:rPr lang="en-US" altLang="ja-JP" sz="2400" b="1" dirty="0" smtClean="0">
                <a:latin typeface="HGS創英角ｺﾞｼｯｸUB" pitchFamily="50" charset="-128"/>
                <a:ea typeface="HGS創英角ｺﾞｼｯｸUB" pitchFamily="50" charset="-128"/>
              </a:rPr>
              <a:t>by</a:t>
            </a:r>
            <a:r>
              <a:rPr lang="ja-JP" altLang="en-US" sz="2400" b="1" dirty="0" smtClean="0">
                <a:latin typeface="HGS創英角ｺﾞｼｯｸUB" pitchFamily="50" charset="-128"/>
                <a:ea typeface="HGS創英角ｺﾞｼｯｸUB" pitchFamily="50" charset="-128"/>
              </a:rPr>
              <a:t> </a:t>
            </a:r>
            <a:r>
              <a:rPr lang="en-US" altLang="ja-JP" sz="2400" b="1" dirty="0" err="1" smtClean="0">
                <a:latin typeface="HGS創英角ｺﾞｼｯｸUB" pitchFamily="50" charset="-128"/>
                <a:ea typeface="HGS創英角ｺﾞｼｯｸUB" pitchFamily="50" charset="-128"/>
              </a:rPr>
              <a:t>IaaS</a:t>
            </a:r>
            <a:endParaRPr lang="ja-JP" altLang="en-US" sz="2400" b="1" dirty="0">
              <a:latin typeface="HGS創英角ｺﾞｼｯｸUB" pitchFamily="50" charset="-128"/>
              <a:ea typeface="HGS創英角ｺﾞｼｯｸUB" pitchFamily="50" charset="-128"/>
            </a:endParaRPr>
          </a:p>
        </p:txBody>
      </p:sp>
      <p:grpSp>
        <p:nvGrpSpPr>
          <p:cNvPr id="44" name="グループ化 43"/>
          <p:cNvGrpSpPr/>
          <p:nvPr/>
        </p:nvGrpSpPr>
        <p:grpSpPr>
          <a:xfrm>
            <a:off x="307604" y="1844824"/>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5172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77849"/>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77849"/>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77849"/>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445224"/>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445224"/>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445224"/>
            <a:ext cx="428625" cy="595312"/>
          </a:xfrm>
          <a:prstGeom prst="rect">
            <a:avLst/>
          </a:prstGeom>
          <a:noFill/>
          <a:ln w="9525">
            <a:noFill/>
            <a:miter lim="800000"/>
            <a:headEnd/>
            <a:tailEnd/>
          </a:ln>
        </p:spPr>
      </p:pic>
      <p:sp>
        <p:nvSpPr>
          <p:cNvPr id="35" name="正方形/長方形 34"/>
          <p:cNvSpPr/>
          <p:nvPr/>
        </p:nvSpPr>
        <p:spPr>
          <a:xfrm>
            <a:off x="37079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35597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500404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601216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66023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30830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517232"/>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89240"/>
            <a:ext cx="712787" cy="571500"/>
          </a:xfrm>
          <a:prstGeom prst="rect">
            <a:avLst/>
          </a:prstGeom>
          <a:noFill/>
          <a:ln w="9525" algn="ctr">
            <a:noFill/>
            <a:miter lim="800000"/>
            <a:headEnd/>
            <a:tailEnd/>
          </a:ln>
        </p:spPr>
      </p:pic>
      <p:sp>
        <p:nvSpPr>
          <p:cNvPr id="43" name="テキスト ボックス 42"/>
          <p:cNvSpPr txBox="1"/>
          <p:nvPr/>
        </p:nvSpPr>
        <p:spPr>
          <a:xfrm>
            <a:off x="179512" y="908720"/>
            <a:ext cx="4896544" cy="461665"/>
          </a:xfrm>
          <a:prstGeom prst="rect">
            <a:avLst/>
          </a:prstGeom>
          <a:noFill/>
        </p:spPr>
        <p:txBody>
          <a:bodyPr wrap="square">
            <a:spAutoFit/>
          </a:bodyPr>
          <a:lstStyle/>
          <a:p>
            <a:pPr fontAlgn="auto">
              <a:spcBef>
                <a:spcPts val="0"/>
              </a:spcBef>
              <a:spcAft>
                <a:spcPts val="0"/>
              </a:spcAft>
              <a:defRPr/>
            </a:pPr>
            <a:r>
              <a:rPr lang="ja-JP" altLang="en-US" sz="2400" b="1" dirty="0" smtClean="0">
                <a:latin typeface="HGS創英角ｺﾞｼｯｸUB" pitchFamily="50" charset="-128"/>
                <a:ea typeface="HGS創英角ｺﾞｼｯｸUB" pitchFamily="50" charset="-128"/>
              </a:rPr>
              <a:t>物理マシンクラスタ提供 </a:t>
            </a:r>
            <a:r>
              <a:rPr lang="en-US" altLang="ja-JP" sz="2400" b="1" dirty="0" smtClean="0">
                <a:latin typeface="HGS創英角ｺﾞｼｯｸUB" pitchFamily="50" charset="-128"/>
                <a:ea typeface="HGS創英角ｺﾞｼｯｸUB" pitchFamily="50" charset="-128"/>
              </a:rPr>
              <a:t>by hands</a:t>
            </a:r>
            <a:endParaRPr lang="ja-JP" altLang="en-US" sz="2400" b="1" dirty="0">
              <a:latin typeface="HGS創英角ｺﾞｼｯｸUB" pitchFamily="50" charset="-128"/>
              <a:ea typeface="HGS創英角ｺﾞｼｯｸUB" pitchFamily="50" charset="-128"/>
            </a:endParaRPr>
          </a:p>
        </p:txBody>
      </p:sp>
      <p:grpSp>
        <p:nvGrpSpPr>
          <p:cNvPr id="45"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93296"/>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88224"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471391"/>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a:xfrm>
            <a:off x="6660232" y="3573016"/>
            <a:ext cx="2308645" cy="369332"/>
          </a:xfrm>
          <a:prstGeom prst="rect">
            <a:avLst/>
          </a:prstGeom>
        </p:spPr>
        <p:txBody>
          <a:bodyPr wrap="none">
            <a:spAutoFit/>
          </a:bodyPr>
          <a:lstStyle/>
          <a:p>
            <a:pPr algn="ctr" fontAlgn="auto">
              <a:spcBef>
                <a:spcPts val="0"/>
              </a:spcBef>
              <a:spcAft>
                <a:spcPts val="0"/>
              </a:spcAft>
              <a:defRPr/>
            </a:pPr>
            <a:r>
              <a:rPr lang="ja-JP" altLang="en-US" dirty="0" smtClean="0">
                <a:latin typeface="HGS創英角ｺﾞｼｯｸUB" pitchFamily="50" charset="-128"/>
                <a:ea typeface="HGS創英角ｺﾞｼｯｸUB" pitchFamily="50" charset="-128"/>
              </a:rPr>
              <a:t>（</a:t>
            </a:r>
            <a:r>
              <a:rPr lang="en-US" altLang="ja-JP" dirty="0" smtClean="0">
                <a:latin typeface="HGS創英角ｺﾞｼｯｸUB" pitchFamily="50" charset="-128"/>
                <a:ea typeface="HGS創英角ｺﾞｼｯｸUB" pitchFamily="50" charset="-128"/>
              </a:rPr>
              <a:t>VM</a:t>
            </a:r>
            <a:r>
              <a:rPr lang="ja-JP" altLang="en-US" dirty="0" smtClean="0">
                <a:latin typeface="HGS創英角ｺﾞｼｯｸUB" pitchFamily="50" charset="-128"/>
                <a:ea typeface="HGS創英角ｺﾞｼｯｸUB" pitchFamily="50" charset="-128"/>
              </a:rPr>
              <a:t> </a:t>
            </a:r>
            <a:r>
              <a:rPr lang="en-US" altLang="ja-JP" dirty="0" smtClean="0">
                <a:latin typeface="HGS創英角ｺﾞｼｯｸUB" pitchFamily="50" charset="-128"/>
                <a:ea typeface="HGS創英角ｺﾞｼｯｸUB" pitchFamily="50" charset="-128"/>
              </a:rPr>
              <a:t>: </a:t>
            </a:r>
            <a:r>
              <a:rPr lang="ja-JP" altLang="en-US" dirty="0" smtClean="0">
                <a:latin typeface="HGS創英角ｺﾞｼｯｸUB" pitchFamily="50" charset="-128"/>
                <a:ea typeface="HGS創英角ｺﾞｼｯｸUB" pitchFamily="50" charset="-128"/>
              </a:rPr>
              <a:t>仮想マシン）</a:t>
            </a:r>
            <a:endParaRPr lang="ja-JP" altLang="en-US" dirty="0">
              <a:latin typeface="HGS創英角ｺﾞｼｯｸUB" pitchFamily="50" charset="-128"/>
              <a:ea typeface="HGS創英角ｺﾞｼｯｸUB" pitchFamily="50" charset="-128"/>
            </a:endParaRPr>
          </a:p>
        </p:txBody>
      </p:sp>
      <p:sp>
        <p:nvSpPr>
          <p:cNvPr id="71" name="正方形/長方形 70"/>
          <p:cNvSpPr/>
          <p:nvPr/>
        </p:nvSpPr>
        <p:spPr>
          <a:xfrm>
            <a:off x="1259632"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3563888"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868144" y="4221088"/>
            <a:ext cx="2160240"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51520" y="1484784"/>
            <a:ext cx="1656184"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-A</a:t>
            </a:r>
            <a:endParaRPr lang="ja-JP" altLang="en-US" b="1" dirty="0">
              <a:latin typeface="HGS創英角ｺﾞｼｯｸUB" pitchFamily="50" charset="-128"/>
              <a:ea typeface="HGS創英角ｺﾞｼｯｸUB" pitchFamily="50" charset="-128"/>
            </a:endParaRPr>
          </a:p>
        </p:txBody>
      </p:sp>
      <p:sp>
        <p:nvSpPr>
          <p:cNvPr id="75" name="テキスト ボックス 74"/>
          <p:cNvSpPr txBox="1"/>
          <p:nvPr/>
        </p:nvSpPr>
        <p:spPr>
          <a:xfrm>
            <a:off x="3203848" y="1916832"/>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-B</a:t>
            </a:r>
            <a:endParaRPr lang="ja-JP" altLang="en-US" b="1" dirty="0">
              <a:latin typeface="HGS創英角ｺﾞｼｯｸUB" pitchFamily="50" charset="-128"/>
              <a:ea typeface="HGS創英角ｺﾞｼｯｸUB" pitchFamily="50" charset="-128"/>
            </a:endParaRPr>
          </a:p>
        </p:txBody>
      </p:sp>
      <p:sp>
        <p:nvSpPr>
          <p:cNvPr id="76" name="テキスト ボックス 75"/>
          <p:cNvSpPr txBox="1"/>
          <p:nvPr/>
        </p:nvSpPr>
        <p:spPr>
          <a:xfrm>
            <a:off x="5276156" y="908720"/>
            <a:ext cx="2160240" cy="369332"/>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研究環境</a:t>
            </a:r>
            <a:r>
              <a:rPr lang="en-US" altLang="ja-JP" b="1" dirty="0" smtClean="0">
                <a:latin typeface="HGS創英角ｺﾞｼｯｸUB" pitchFamily="50" charset="-128"/>
                <a:ea typeface="HGS創英角ｺﾞｼｯｸUB" pitchFamily="50" charset="-128"/>
              </a:rPr>
              <a:t>-C</a:t>
            </a:r>
            <a:endParaRPr lang="ja-JP" altLang="en-US" b="1" dirty="0">
              <a:latin typeface="HGS創英角ｺﾞｼｯｸUB" pitchFamily="50" charset="-128"/>
              <a:ea typeface="HGS創英角ｺﾞｼｯｸUB" pitchFamily="50" charset="-128"/>
            </a:endParaRPr>
          </a:p>
        </p:txBody>
      </p:sp>
      <p:sp>
        <p:nvSpPr>
          <p:cNvPr id="77" name="テキスト ボックス 76"/>
          <p:cNvSpPr txBox="1"/>
          <p:nvPr/>
        </p:nvSpPr>
        <p:spPr>
          <a:xfrm>
            <a:off x="118762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-A</a:t>
            </a:r>
            <a:endParaRPr lang="ja-JP" altLang="en-US" sz="1400" b="1" dirty="0">
              <a:latin typeface="HGS創英角ｺﾞｼｯｸUB" pitchFamily="50" charset="-128"/>
              <a:ea typeface="HGS創英角ｺﾞｼｯｸUB" pitchFamily="50" charset="-128"/>
            </a:endParaRPr>
          </a:p>
        </p:txBody>
      </p:sp>
      <p:sp>
        <p:nvSpPr>
          <p:cNvPr id="78" name="テキスト ボックス 77"/>
          <p:cNvSpPr txBox="1"/>
          <p:nvPr/>
        </p:nvSpPr>
        <p:spPr>
          <a:xfrm>
            <a:off x="3563888"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-B</a:t>
            </a:r>
            <a:endParaRPr lang="ja-JP" altLang="en-US" sz="1400" b="1" dirty="0">
              <a:latin typeface="HGS創英角ｺﾞｼｯｸUB" pitchFamily="50" charset="-128"/>
              <a:ea typeface="HGS創英角ｺﾞｼｯｸUB" pitchFamily="50" charset="-128"/>
            </a:endParaRPr>
          </a:p>
        </p:txBody>
      </p:sp>
      <p:sp>
        <p:nvSpPr>
          <p:cNvPr id="79" name="テキスト ボックス 78"/>
          <p:cNvSpPr txBox="1"/>
          <p:nvPr/>
        </p:nvSpPr>
        <p:spPr>
          <a:xfrm>
            <a:off x="5868144" y="3933056"/>
            <a:ext cx="1656184" cy="307777"/>
          </a:xfrm>
          <a:prstGeom prst="rect">
            <a:avLst/>
          </a:prstGeom>
          <a:noFill/>
        </p:spPr>
        <p:txBody>
          <a:bodyPr wrap="square">
            <a:spAutoFit/>
          </a:bodyPr>
          <a:lstStyle/>
          <a:p>
            <a:pPr fontAlgn="auto">
              <a:spcBef>
                <a:spcPts val="0"/>
              </a:spcBef>
              <a:spcAft>
                <a:spcPts val="0"/>
              </a:spcAft>
              <a:defRPr/>
            </a:pPr>
            <a:r>
              <a:rPr lang="ja-JP" altLang="en-US" sz="1400" b="1" dirty="0" smtClean="0">
                <a:latin typeface="HGS創英角ｺﾞｼｯｸUB" pitchFamily="50" charset="-128"/>
                <a:ea typeface="HGS創英角ｺﾞｼｯｸUB" pitchFamily="50" charset="-128"/>
              </a:rPr>
              <a:t>研究環境</a:t>
            </a:r>
            <a:r>
              <a:rPr lang="en-US" altLang="ja-JP" sz="1400" b="1" dirty="0" smtClean="0">
                <a:latin typeface="HGS創英角ｺﾞｼｯｸUB" pitchFamily="50" charset="-128"/>
                <a:ea typeface="HGS創英角ｺﾞｼｯｸUB" pitchFamily="50" charset="-128"/>
              </a:rPr>
              <a:t>-C</a:t>
            </a:r>
            <a:endParaRPr lang="ja-JP" altLang="en-US" sz="1400" b="1" dirty="0">
              <a:latin typeface="HGS創英角ｺﾞｼｯｸUB" pitchFamily="50" charset="-128"/>
              <a:ea typeface="HGS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13</a:t>
            </a:fld>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54"/>
          <p:cNvGrpSpPr/>
          <p:nvPr/>
        </p:nvGrpSpPr>
        <p:grpSpPr>
          <a:xfrm>
            <a:off x="5076056" y="1268760"/>
            <a:ext cx="3688332" cy="1152128"/>
            <a:chOff x="467544" y="1628800"/>
            <a:chExt cx="3688332" cy="1152128"/>
          </a:xfrm>
        </p:grpSpPr>
        <p:sp>
          <p:nvSpPr>
            <p:cNvPr id="56" name="正方形/長方形 5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5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6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6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6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3" name="円柱 6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6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 name="タイトル 1"/>
          <p:cNvSpPr>
            <a:spLocks noGrp="1"/>
          </p:cNvSpPr>
          <p:nvPr>
            <p:ph type="title"/>
          </p:nvPr>
        </p:nvSpPr>
        <p:spPr>
          <a:xfrm>
            <a:off x="179512" y="188640"/>
            <a:ext cx="8712968" cy="582594"/>
          </a:xfrm>
        </p:spPr>
        <p:txBody>
          <a:bodyPr/>
          <a:lstStyle/>
          <a:p>
            <a:r>
              <a:rPr kumimoji="1" lang="ja-JP" altLang="en-US" sz="4000" dirty="0" smtClean="0">
                <a:latin typeface="HGP創英角ｺﾞｼｯｸUB" pitchFamily="50" charset="-128"/>
                <a:ea typeface="HGP創英角ｺﾞｼｯｸUB" pitchFamily="50" charset="-128"/>
              </a:rPr>
              <a:t>研究環境構築ソリューション</a:t>
            </a:r>
            <a:r>
              <a:rPr lang="ja-JP" altLang="en-US" sz="4000" dirty="0" smtClean="0">
                <a:latin typeface="HGP創英角ｺﾞｼｯｸUB" pitchFamily="50" charset="-128"/>
                <a:ea typeface="HGP創英角ｺﾞｼｯｸUB" pitchFamily="50" charset="-128"/>
              </a:rPr>
              <a:t>の課題</a:t>
            </a:r>
            <a:endParaRPr kumimoji="1" lang="ja-JP" altLang="en-US" sz="4000" dirty="0">
              <a:latin typeface="HGP創英角ｺﾞｼｯｸUB" pitchFamily="50" charset="-128"/>
              <a:ea typeface="HGP創英角ｺﾞｼｯｸUB" pitchFamily="50" charset="-128"/>
            </a:endParaRPr>
          </a:p>
        </p:txBody>
      </p:sp>
      <p:pic>
        <p:nvPicPr>
          <p:cNvPr id="5" name="Picture 8" descr="MCj04289690000[1]"/>
          <p:cNvPicPr>
            <a:picLocks noChangeAspect="1" noChangeArrowheads="1"/>
          </p:cNvPicPr>
          <p:nvPr/>
        </p:nvPicPr>
        <p:blipFill>
          <a:blip r:embed="rId2" cstate="print"/>
          <a:srcRect/>
          <a:stretch>
            <a:fillRect/>
          </a:stretch>
        </p:blipFill>
        <p:spPr bwMode="auto">
          <a:xfrm>
            <a:off x="2977530" y="5425976"/>
            <a:ext cx="428625"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3361705" y="5425976"/>
            <a:ext cx="428625" cy="595312"/>
          </a:xfrm>
          <a:prstGeom prst="rect">
            <a:avLst/>
          </a:prstGeom>
          <a:noFill/>
          <a:ln w="9525">
            <a:noFill/>
            <a:miter lim="800000"/>
            <a:headEnd/>
            <a:tailEnd/>
          </a:ln>
        </p:spPr>
      </p:pic>
      <p:pic>
        <p:nvPicPr>
          <p:cNvPr id="7" name="Picture 8" descr="MCj04289690000[1]"/>
          <p:cNvPicPr>
            <a:picLocks noChangeAspect="1" noChangeArrowheads="1"/>
          </p:cNvPicPr>
          <p:nvPr/>
        </p:nvPicPr>
        <p:blipFill>
          <a:blip r:embed="rId2" cstate="print"/>
          <a:srcRect/>
          <a:stretch>
            <a:fillRect/>
          </a:stretch>
        </p:blipFill>
        <p:spPr bwMode="auto">
          <a:xfrm>
            <a:off x="3710955" y="5425976"/>
            <a:ext cx="428625" cy="595312"/>
          </a:xfrm>
          <a:prstGeom prst="rect">
            <a:avLst/>
          </a:prstGeom>
          <a:noFill/>
          <a:ln w="9525">
            <a:noFill/>
            <a:miter lim="800000"/>
            <a:headEnd/>
            <a:tailEnd/>
          </a:ln>
        </p:spPr>
      </p:pic>
      <p:sp>
        <p:nvSpPr>
          <p:cNvPr id="8" name="テキスト ボックス 6"/>
          <p:cNvSpPr txBox="1">
            <a:spLocks noChangeArrowheads="1"/>
          </p:cNvSpPr>
          <p:nvPr/>
        </p:nvSpPr>
        <p:spPr bwMode="auto">
          <a:xfrm>
            <a:off x="4283968" y="6021288"/>
            <a:ext cx="965200"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9" name="Picture 6"/>
          <p:cNvPicPr>
            <a:picLocks noChangeAspect="1" noChangeArrowheads="1"/>
          </p:cNvPicPr>
          <p:nvPr/>
        </p:nvPicPr>
        <p:blipFill>
          <a:blip r:embed="rId3" cstate="print"/>
          <a:srcRect/>
          <a:stretch>
            <a:fillRect/>
          </a:stretch>
        </p:blipFill>
        <p:spPr bwMode="auto">
          <a:xfrm>
            <a:off x="1403648" y="5313207"/>
            <a:ext cx="712787" cy="571500"/>
          </a:xfrm>
          <a:prstGeom prst="rect">
            <a:avLst/>
          </a:prstGeom>
          <a:noFill/>
          <a:ln w="9525" algn="ctr">
            <a:noFill/>
            <a:miter lim="800000"/>
            <a:headEnd/>
            <a:tailEnd/>
          </a:ln>
        </p:spPr>
      </p:pic>
      <p:sp>
        <p:nvSpPr>
          <p:cNvPr id="10" name="円柱 9"/>
          <p:cNvSpPr/>
          <p:nvPr/>
        </p:nvSpPr>
        <p:spPr>
          <a:xfrm>
            <a:off x="673399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11" name="角丸四角形 10"/>
          <p:cNvSpPr/>
          <p:nvPr/>
        </p:nvSpPr>
        <p:spPr>
          <a:xfrm>
            <a:off x="1115120" y="4870295"/>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HGS創英角ｺﾞｼｯｸUB" pitchFamily="50" charset="-128"/>
                <a:ea typeface="HGS創英角ｺﾞｼｯｸUB" pitchFamily="50" charset="-128"/>
              </a:rPr>
              <a:t>IaaS</a:t>
            </a:r>
            <a:endParaRPr lang="ja-JP" altLang="en-US" dirty="0">
              <a:latin typeface="HGS創英角ｺﾞｼｯｸUB" pitchFamily="50" charset="-128"/>
              <a:ea typeface="HGS創英角ｺﾞｼｯｸUB" pitchFamily="50" charset="-128"/>
            </a:endParaRPr>
          </a:p>
        </p:txBody>
      </p:sp>
      <p:sp>
        <p:nvSpPr>
          <p:cNvPr id="12" name="正方形/長方形 11"/>
          <p:cNvSpPr/>
          <p:nvPr/>
        </p:nvSpPr>
        <p:spPr>
          <a:xfrm>
            <a:off x="1331640"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3" name="正方形/長方形 12"/>
          <p:cNvSpPr/>
          <p:nvPr/>
        </p:nvSpPr>
        <p:spPr>
          <a:xfrm>
            <a:off x="1979712"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14" name="正方形/長方形 13"/>
          <p:cNvSpPr/>
          <p:nvPr/>
        </p:nvSpPr>
        <p:spPr>
          <a:xfrm>
            <a:off x="2627784" y="4294652"/>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grpSp>
        <p:nvGrpSpPr>
          <p:cNvPr id="4" name="グループ化 43"/>
          <p:cNvGrpSpPr/>
          <p:nvPr/>
        </p:nvGrpSpPr>
        <p:grpSpPr>
          <a:xfrm>
            <a:off x="307604" y="1556792"/>
            <a:ext cx="3688332" cy="1152128"/>
            <a:chOff x="467544" y="1628800"/>
            <a:chExt cx="3688332" cy="1152128"/>
          </a:xfrm>
        </p:grpSpPr>
        <p:sp>
          <p:nvSpPr>
            <p:cNvPr id="26" name="正方形/長方形 2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2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2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2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23" name="円柱 2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27" name="円柱 26"/>
          <p:cNvSpPr/>
          <p:nvPr/>
        </p:nvSpPr>
        <p:spPr>
          <a:xfrm>
            <a:off x="709403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28" name="円柱 27"/>
          <p:cNvSpPr/>
          <p:nvPr/>
        </p:nvSpPr>
        <p:spPr>
          <a:xfrm>
            <a:off x="7454079" y="5445224"/>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4129509" y="5405841"/>
            <a:ext cx="428625" cy="595312"/>
          </a:xfrm>
          <a:prstGeom prst="rect">
            <a:avLst/>
          </a:prstGeom>
          <a:noFill/>
          <a:ln w="9525">
            <a:noFill/>
            <a:miter lim="800000"/>
            <a:headEnd/>
            <a:tailEnd/>
          </a:ln>
        </p:spPr>
      </p:pic>
      <p:pic>
        <p:nvPicPr>
          <p:cNvPr id="30" name="Picture 8" descr="MCj04289690000[1]"/>
          <p:cNvPicPr>
            <a:picLocks noChangeAspect="1" noChangeArrowheads="1"/>
          </p:cNvPicPr>
          <p:nvPr/>
        </p:nvPicPr>
        <p:blipFill>
          <a:blip r:embed="rId2" cstate="print"/>
          <a:srcRect/>
          <a:stretch>
            <a:fillRect/>
          </a:stretch>
        </p:blipFill>
        <p:spPr bwMode="auto">
          <a:xfrm>
            <a:off x="4513684" y="5405841"/>
            <a:ext cx="428625" cy="595312"/>
          </a:xfrm>
          <a:prstGeom prst="rect">
            <a:avLst/>
          </a:prstGeom>
          <a:noFill/>
          <a:ln w="9525">
            <a:noFill/>
            <a:miter lim="800000"/>
            <a:headEnd/>
            <a:tailEnd/>
          </a:ln>
        </p:spPr>
      </p:pic>
      <p:pic>
        <p:nvPicPr>
          <p:cNvPr id="31" name="Picture 8" descr="MCj04289690000[1]"/>
          <p:cNvPicPr>
            <a:picLocks noChangeAspect="1" noChangeArrowheads="1"/>
          </p:cNvPicPr>
          <p:nvPr/>
        </p:nvPicPr>
        <p:blipFill>
          <a:blip r:embed="rId2" cstate="print"/>
          <a:srcRect/>
          <a:stretch>
            <a:fillRect/>
          </a:stretch>
        </p:blipFill>
        <p:spPr bwMode="auto">
          <a:xfrm>
            <a:off x="4862934" y="5405841"/>
            <a:ext cx="428625" cy="595312"/>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2" cstate="print"/>
          <a:srcRect/>
          <a:stretch>
            <a:fillRect/>
          </a:stretch>
        </p:blipFill>
        <p:spPr bwMode="auto">
          <a:xfrm>
            <a:off x="5281637" y="5373216"/>
            <a:ext cx="428625" cy="595312"/>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2" cstate="print"/>
          <a:srcRect/>
          <a:stretch>
            <a:fillRect/>
          </a:stretch>
        </p:blipFill>
        <p:spPr bwMode="auto">
          <a:xfrm>
            <a:off x="5665812" y="5373216"/>
            <a:ext cx="428625"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6015062" y="5373216"/>
            <a:ext cx="428625" cy="595312"/>
          </a:xfrm>
          <a:prstGeom prst="rect">
            <a:avLst/>
          </a:prstGeom>
          <a:noFill/>
          <a:ln w="9525">
            <a:noFill/>
            <a:miter lim="800000"/>
            <a:headEnd/>
            <a:tailEnd/>
          </a:ln>
        </p:spPr>
      </p:pic>
      <p:sp>
        <p:nvSpPr>
          <p:cNvPr id="35" name="正方形/長方形 34"/>
          <p:cNvSpPr/>
          <p:nvPr/>
        </p:nvSpPr>
        <p:spPr>
          <a:xfrm>
            <a:off x="36358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6" name="正方形/長方形 35"/>
          <p:cNvSpPr/>
          <p:nvPr/>
        </p:nvSpPr>
        <p:spPr>
          <a:xfrm>
            <a:off x="4283968"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7" name="正方形/長方形 36"/>
          <p:cNvSpPr/>
          <p:nvPr/>
        </p:nvSpPr>
        <p:spPr>
          <a:xfrm>
            <a:off x="4932040"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8" name="正方形/長方形 37"/>
          <p:cNvSpPr/>
          <p:nvPr/>
        </p:nvSpPr>
        <p:spPr>
          <a:xfrm>
            <a:off x="5940152"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39" name="正方形/長方形 38"/>
          <p:cNvSpPr/>
          <p:nvPr/>
        </p:nvSpPr>
        <p:spPr>
          <a:xfrm>
            <a:off x="6588224"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sp>
        <p:nvSpPr>
          <p:cNvPr id="40" name="正方形/長方形 39"/>
          <p:cNvSpPr/>
          <p:nvPr/>
        </p:nvSpPr>
        <p:spPr>
          <a:xfrm>
            <a:off x="7236296" y="4293096"/>
            <a:ext cx="576064"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HGS創英角ｺﾞｼｯｸUB" pitchFamily="50" charset="-128"/>
                <a:ea typeface="HGS創英角ｺﾞｼｯｸUB" pitchFamily="50" charset="-128"/>
              </a:rPr>
              <a:t>VM</a:t>
            </a:r>
            <a:endParaRPr lang="ja-JP" altLang="en-US" dirty="0">
              <a:latin typeface="HGS創英角ｺﾞｼｯｸUB" pitchFamily="50" charset="-128"/>
              <a:ea typeface="HGS創英角ｺﾞｼｯｸUB" pitchFamily="50" charset="-128"/>
            </a:endParaRPr>
          </a:p>
        </p:txBody>
      </p:sp>
      <p:pic>
        <p:nvPicPr>
          <p:cNvPr id="41" name="Picture 6"/>
          <p:cNvPicPr>
            <a:picLocks noChangeAspect="1" noChangeArrowheads="1"/>
          </p:cNvPicPr>
          <p:nvPr/>
        </p:nvPicPr>
        <p:blipFill>
          <a:blip r:embed="rId3" cstate="print"/>
          <a:srcRect/>
          <a:stretch>
            <a:fillRect/>
          </a:stretch>
        </p:blipFill>
        <p:spPr bwMode="auto">
          <a:xfrm>
            <a:off x="1691159" y="5445224"/>
            <a:ext cx="712787" cy="571500"/>
          </a:xfrm>
          <a:prstGeom prst="rect">
            <a:avLst/>
          </a:prstGeom>
          <a:noFill/>
          <a:ln w="9525" algn="ctr">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2195215" y="5517232"/>
            <a:ext cx="712787" cy="571500"/>
          </a:xfrm>
          <a:prstGeom prst="rect">
            <a:avLst/>
          </a:prstGeom>
          <a:noFill/>
          <a:ln w="9525" algn="ctr">
            <a:noFill/>
            <a:miter lim="800000"/>
            <a:headEnd/>
            <a:tailEnd/>
          </a:ln>
        </p:spPr>
      </p:pic>
      <p:grpSp>
        <p:nvGrpSpPr>
          <p:cNvPr id="16" name="グループ化 44"/>
          <p:cNvGrpSpPr/>
          <p:nvPr/>
        </p:nvGrpSpPr>
        <p:grpSpPr>
          <a:xfrm>
            <a:off x="3259932" y="2276872"/>
            <a:ext cx="3688332" cy="1152128"/>
            <a:chOff x="467544" y="1628800"/>
            <a:chExt cx="3688332" cy="1152128"/>
          </a:xfrm>
        </p:grpSpPr>
        <p:sp>
          <p:nvSpPr>
            <p:cNvPr id="46" name="正方形/長方形 45"/>
            <p:cNvSpPr/>
            <p:nvPr/>
          </p:nvSpPr>
          <p:spPr>
            <a:xfrm>
              <a:off x="467544" y="1628800"/>
              <a:ext cx="3528392"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Picture 8" descr="MCj04289690000[1]"/>
            <p:cNvPicPr>
              <a:picLocks noChangeAspect="1" noChangeArrowheads="1"/>
            </p:cNvPicPr>
            <p:nvPr/>
          </p:nvPicPr>
          <p:blipFill>
            <a:blip r:embed="rId2" cstate="print"/>
            <a:srcRect/>
            <a:stretch>
              <a:fillRect/>
            </a:stretch>
          </p:blipFill>
          <p:spPr bwMode="auto">
            <a:xfrm>
              <a:off x="1691680" y="1772816"/>
              <a:ext cx="428625" cy="595312"/>
            </a:xfrm>
            <a:prstGeom prst="rect">
              <a:avLst/>
            </a:prstGeom>
            <a:noFill/>
            <a:ln w="9525">
              <a:noFill/>
              <a:miter lim="800000"/>
              <a:headEnd/>
              <a:tailEnd/>
            </a:ln>
          </p:spPr>
        </p:pic>
        <p:pic>
          <p:nvPicPr>
            <p:cNvPr id="48" name="Picture 8" descr="MCj04289690000[1]"/>
            <p:cNvPicPr>
              <a:picLocks noChangeAspect="1" noChangeArrowheads="1"/>
            </p:cNvPicPr>
            <p:nvPr/>
          </p:nvPicPr>
          <p:blipFill>
            <a:blip r:embed="rId2" cstate="print"/>
            <a:srcRect/>
            <a:stretch>
              <a:fillRect/>
            </a:stretch>
          </p:blipFill>
          <p:spPr bwMode="auto">
            <a:xfrm>
              <a:off x="2075855" y="1772816"/>
              <a:ext cx="428625" cy="595312"/>
            </a:xfrm>
            <a:prstGeom prst="rect">
              <a:avLst/>
            </a:prstGeom>
            <a:noFill/>
            <a:ln w="9525">
              <a:noFill/>
              <a:miter lim="800000"/>
              <a:headEnd/>
              <a:tailEnd/>
            </a:ln>
          </p:spPr>
        </p:pic>
        <p:pic>
          <p:nvPicPr>
            <p:cNvPr id="49" name="Picture 8" descr="MCj04289690000[1]"/>
            <p:cNvPicPr>
              <a:picLocks noChangeAspect="1" noChangeArrowheads="1"/>
            </p:cNvPicPr>
            <p:nvPr/>
          </p:nvPicPr>
          <p:blipFill>
            <a:blip r:embed="rId2" cstate="print"/>
            <a:srcRect/>
            <a:stretch>
              <a:fillRect/>
            </a:stretch>
          </p:blipFill>
          <p:spPr bwMode="auto">
            <a:xfrm>
              <a:off x="2425105" y="1772816"/>
              <a:ext cx="428625" cy="595312"/>
            </a:xfrm>
            <a:prstGeom prst="rect">
              <a:avLst/>
            </a:prstGeom>
            <a:noFill/>
            <a:ln w="9525">
              <a:noFill/>
              <a:miter lim="800000"/>
              <a:headEnd/>
              <a:tailEnd/>
            </a:ln>
          </p:spPr>
        </p:pic>
        <p:sp>
          <p:nvSpPr>
            <p:cNvPr id="50" name="テキスト ボックス 23"/>
            <p:cNvSpPr txBox="1">
              <a:spLocks noChangeArrowheads="1"/>
            </p:cNvSpPr>
            <p:nvPr/>
          </p:nvSpPr>
          <p:spPr bwMode="auto">
            <a:xfrm>
              <a:off x="1804393" y="2358603"/>
              <a:ext cx="966787" cy="277813"/>
            </a:xfrm>
            <a:prstGeom prst="rect">
              <a:avLst/>
            </a:prstGeom>
            <a:noFill/>
            <a:ln w="9525">
              <a:noFill/>
              <a:miter lim="800000"/>
              <a:headEnd/>
              <a:tailEnd/>
            </a:ln>
          </p:spPr>
          <p:txBody>
            <a:bodyPr>
              <a:spAutoFit/>
            </a:bodyPr>
            <a:lstStyle/>
            <a:p>
              <a:r>
                <a:rPr lang="ja-JP" altLang="en-US" sz="1200" dirty="0">
                  <a:latin typeface="HGS創英角ｺﾞｼｯｸUB" pitchFamily="50" charset="-128"/>
                  <a:ea typeface="HGS創英角ｺﾞｼｯｸUB" pitchFamily="50" charset="-128"/>
                </a:rPr>
                <a:t>物理マシン</a:t>
              </a:r>
            </a:p>
          </p:txBody>
        </p:sp>
        <p:pic>
          <p:nvPicPr>
            <p:cNvPr id="51" name="Picture 6"/>
            <p:cNvPicPr>
              <a:picLocks noChangeAspect="1" noChangeArrowheads="1"/>
            </p:cNvPicPr>
            <p:nvPr/>
          </p:nvPicPr>
          <p:blipFill>
            <a:blip r:embed="rId3" cstate="print"/>
            <a:srcRect/>
            <a:stretch>
              <a:fillRect/>
            </a:stretch>
          </p:blipFill>
          <p:spPr bwMode="auto">
            <a:xfrm>
              <a:off x="683568" y="1700808"/>
              <a:ext cx="712788" cy="571500"/>
            </a:xfrm>
            <a:prstGeom prst="rect">
              <a:avLst/>
            </a:prstGeom>
            <a:noFill/>
            <a:ln w="9525" algn="ctr">
              <a:noFill/>
              <a:miter lim="800000"/>
              <a:headEnd/>
              <a:tailEnd/>
            </a:ln>
          </p:spPr>
        </p:pic>
        <p:sp>
          <p:nvSpPr>
            <p:cNvPr id="52" name="テキスト ボックス 25"/>
            <p:cNvSpPr txBox="1">
              <a:spLocks noChangeArrowheads="1"/>
            </p:cNvSpPr>
            <p:nvPr/>
          </p:nvSpPr>
          <p:spPr bwMode="auto">
            <a:xfrm>
              <a:off x="611560" y="2348880"/>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53" name="円柱 52"/>
            <p:cNvSpPr/>
            <p:nvPr/>
          </p:nvSpPr>
          <p:spPr>
            <a:xfrm>
              <a:off x="3203848" y="1916832"/>
              <a:ext cx="285752"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HGS創英角ｺﾞｼｯｸUB" pitchFamily="50" charset="-128"/>
                <a:ea typeface="HGS創英角ｺﾞｼｯｸUB" pitchFamily="50" charset="-128"/>
              </a:endParaRPr>
            </a:p>
          </p:txBody>
        </p:sp>
        <p:sp>
          <p:nvSpPr>
            <p:cNvPr id="54" name="テキスト ボックス 27"/>
            <p:cNvSpPr txBox="1">
              <a:spLocks noChangeArrowheads="1"/>
            </p:cNvSpPr>
            <p:nvPr/>
          </p:nvSpPr>
          <p:spPr bwMode="auto">
            <a:xfrm>
              <a:off x="2699792" y="23488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grpSp>
      <p:sp>
        <p:nvSpPr>
          <p:cNvPr id="65" name="テキスト ボックス 25"/>
          <p:cNvSpPr txBox="1">
            <a:spLocks noChangeArrowheads="1"/>
          </p:cNvSpPr>
          <p:nvPr/>
        </p:nvSpPr>
        <p:spPr bwMode="auto">
          <a:xfrm>
            <a:off x="1547664" y="6021288"/>
            <a:ext cx="1295375"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物理スイッチ</a:t>
            </a:r>
            <a:endParaRPr lang="ja-JP" altLang="en-US" sz="1200" dirty="0">
              <a:latin typeface="HGS創英角ｺﾞｼｯｸUB" pitchFamily="50" charset="-128"/>
              <a:ea typeface="HGS創英角ｺﾞｼｯｸUB" pitchFamily="50" charset="-128"/>
            </a:endParaRPr>
          </a:p>
        </p:txBody>
      </p:sp>
      <p:sp>
        <p:nvSpPr>
          <p:cNvPr id="66" name="テキスト ボックス 27"/>
          <p:cNvSpPr txBox="1">
            <a:spLocks noChangeArrowheads="1"/>
          </p:cNvSpPr>
          <p:nvPr/>
        </p:nvSpPr>
        <p:spPr bwMode="auto">
          <a:xfrm>
            <a:off x="6516216" y="5949280"/>
            <a:ext cx="1456084" cy="276999"/>
          </a:xfrm>
          <a:prstGeom prst="rect">
            <a:avLst/>
          </a:prstGeom>
          <a:noFill/>
          <a:ln w="9525">
            <a:noFill/>
            <a:miter lim="800000"/>
            <a:headEnd/>
            <a:tailEnd/>
          </a:ln>
        </p:spPr>
        <p:txBody>
          <a:bodyPr wrap="square">
            <a:spAutoFit/>
          </a:bodyPr>
          <a:lstStyle/>
          <a:p>
            <a:r>
              <a:rPr lang="ja-JP" altLang="en-US" sz="1200" dirty="0" smtClean="0">
                <a:latin typeface="HGS創英角ｺﾞｼｯｸUB" pitchFamily="50" charset="-128"/>
                <a:ea typeface="HGS創英角ｺﾞｼｯｸUB" pitchFamily="50" charset="-128"/>
              </a:rPr>
              <a:t>物理ストレージ</a:t>
            </a:r>
            <a:endParaRPr lang="ja-JP" altLang="en-US" sz="1200" dirty="0">
              <a:latin typeface="HGS創英角ｺﾞｼｯｸUB" pitchFamily="50" charset="-128"/>
              <a:ea typeface="HGS創英角ｺﾞｼｯｸUB" pitchFamily="50" charset="-128"/>
            </a:endParaRPr>
          </a:p>
        </p:txBody>
      </p:sp>
      <p:cxnSp>
        <p:nvCxnSpPr>
          <p:cNvPr id="68" name="直線コネクタ 67"/>
          <p:cNvCxnSpPr/>
          <p:nvPr/>
        </p:nvCxnSpPr>
        <p:spPr>
          <a:xfrm>
            <a:off x="179512" y="3573016"/>
            <a:ext cx="8568952"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四角形吹き出し 68"/>
          <p:cNvSpPr/>
          <p:nvPr/>
        </p:nvSpPr>
        <p:spPr>
          <a:xfrm>
            <a:off x="1835696" y="980728"/>
            <a:ext cx="2520280" cy="864096"/>
          </a:xfrm>
          <a:prstGeom prst="wedgeRectCallout">
            <a:avLst>
              <a:gd name="adj1" fmla="val 50763"/>
              <a:gd name="adj2" fmla="val 84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70" name="四角形吹き出し 69"/>
          <p:cNvSpPr/>
          <p:nvPr/>
        </p:nvSpPr>
        <p:spPr>
          <a:xfrm>
            <a:off x="4932040" y="980728"/>
            <a:ext cx="2520280" cy="864096"/>
          </a:xfrm>
          <a:prstGeom prst="wedgeRectCallout">
            <a:avLst>
              <a:gd name="adj1" fmla="val -65822"/>
              <a:gd name="adj2" fmla="val 81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71" name="四角形吹き出し 70"/>
          <p:cNvSpPr/>
          <p:nvPr/>
        </p:nvSpPr>
        <p:spPr>
          <a:xfrm>
            <a:off x="1763688" y="2348880"/>
            <a:ext cx="2520280" cy="864096"/>
          </a:xfrm>
          <a:prstGeom prst="wedgeRectCallout">
            <a:avLst>
              <a:gd name="adj1" fmla="val 53182"/>
              <a:gd name="adj2" fmla="val -62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72" name="四角形吹き出し 71"/>
          <p:cNvSpPr/>
          <p:nvPr/>
        </p:nvSpPr>
        <p:spPr>
          <a:xfrm>
            <a:off x="4932040" y="2276872"/>
            <a:ext cx="2520280" cy="864096"/>
          </a:xfrm>
          <a:prstGeom prst="wedgeRectCallout">
            <a:avLst>
              <a:gd name="adj1" fmla="val -65339"/>
              <a:gd name="adj2" fmla="val -5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73" name="四角形吹き出し 72"/>
          <p:cNvSpPr/>
          <p:nvPr/>
        </p:nvSpPr>
        <p:spPr>
          <a:xfrm>
            <a:off x="1763688" y="3645024"/>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74" name="四角形吹き出し 73"/>
          <p:cNvSpPr/>
          <p:nvPr/>
        </p:nvSpPr>
        <p:spPr>
          <a:xfrm>
            <a:off x="5004048" y="3645024"/>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リソースとの融合　</a:t>
            </a:r>
            <a:endParaRPr kumimoji="1" lang="ja-JP" altLang="en-US" b="1" dirty="0">
              <a:latin typeface="HGP創英角ｺﾞｼｯｸUB" pitchFamily="50" charset="-128"/>
              <a:ea typeface="HGP創英角ｺﾞｼｯｸUB" pitchFamily="50" charset="-128"/>
            </a:endParaRPr>
          </a:p>
        </p:txBody>
      </p:sp>
      <p:sp>
        <p:nvSpPr>
          <p:cNvPr id="75"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14</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0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20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20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20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3">
                    <a:lumMod val="50000"/>
                  </a:schemeClr>
                </a:solidFill>
                <a:latin typeface="HGP創英角ｺﾞｼｯｸUB" pitchFamily="50" charset="-128"/>
                <a:ea typeface="HGP創英角ｺﾞｼｯｸUB" pitchFamily="50" charset="-128"/>
              </a:rPr>
              <a:t>導入</a:t>
            </a:r>
            <a:endParaRPr kumimoji="1" lang="ja-JP" altLang="en-US" sz="4000" dirty="0">
              <a:solidFill>
                <a:schemeClr val="accent3">
                  <a:lumMod val="50000"/>
                </a:schemeClr>
              </a:solidFill>
              <a:latin typeface="HGP創英角ｺﾞｼｯｸUB" pitchFamily="50" charset="-128"/>
              <a:ea typeface="HGP創英角ｺﾞｼｯｸUB" pitchFamily="50" charset="-128"/>
            </a:endParaRPr>
          </a:p>
        </p:txBody>
      </p:sp>
      <p:grpSp>
        <p:nvGrpSpPr>
          <p:cNvPr id="135" name="グループ化 134"/>
          <p:cNvGrpSpPr/>
          <p:nvPr/>
        </p:nvGrpSpPr>
        <p:grpSpPr>
          <a:xfrm>
            <a:off x="1736018" y="1484784"/>
            <a:ext cx="6004334" cy="4515018"/>
            <a:chOff x="1259632" y="1052736"/>
            <a:chExt cx="6985272" cy="5252644"/>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sz="1600" dirty="0" smtClean="0">
                  <a:latin typeface="HGP創英角ｺﾞｼｯｸUB" pitchFamily="50" charset="-128"/>
                  <a:ea typeface="HGP創英角ｺﾞｼｯｸUB" pitchFamily="50" charset="-128"/>
                </a:rPr>
                <a:t>Cluster as a Service (</a:t>
              </a:r>
              <a:r>
                <a:rPr lang="en-US" altLang="ja-JP" sz="1600" dirty="0" err="1" smtClean="0">
                  <a:latin typeface="HGP創英角ｺﾞｼｯｸUB" pitchFamily="50" charset="-128"/>
                  <a:ea typeface="HGP創英角ｺﾞｼｯｸUB" pitchFamily="50" charset="-128"/>
                </a:rPr>
                <a:t>CaaS</a:t>
              </a:r>
              <a:r>
                <a:rPr lang="en-US" altLang="ja-JP" sz="1600" dirty="0" smtClean="0">
                  <a:latin typeface="HGP創英角ｺﾞｼｯｸUB" pitchFamily="50" charset="-128"/>
                  <a:ea typeface="HGP創英角ｺﾞｼｯｸUB" pitchFamily="50" charset="-128"/>
                </a:rPr>
                <a:t>)</a:t>
              </a:r>
              <a:endParaRPr lang="ja-JP" altLang="en-US" sz="1600"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553668" y="5911516"/>
              <a:ext cx="1960371" cy="393864"/>
            </a:xfrm>
            <a:prstGeom prst="rect">
              <a:avLst/>
            </a:prstGeom>
            <a:noFill/>
          </p:spPr>
          <p:txBody>
            <a:bodyPr wrap="none" rtlCol="0">
              <a:spAutoFit/>
            </a:bodyPr>
            <a:lstStyle/>
            <a:p>
              <a:r>
                <a:rPr lang="ja-JP" altLang="en-US" sz="1600"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sz="1600"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grpSp>
          <p:nvGrpSpPr>
            <p:cNvPr id="7"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4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A</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B</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cs typeface="Times New Roman" pitchFamily="18" charset="0"/>
                </a:rPr>
                <a:t>物理マシン</a:t>
              </a:r>
              <a:endParaRPr lang="en-US" altLang="ja-JP" sz="2000" dirty="0" smtClean="0">
                <a:latin typeface="HGP創英角ｺﾞｼｯｸUB" pitchFamily="50" charset="-128"/>
                <a:ea typeface="HGP創英角ｺﾞｼｯｸUB" pitchFamily="50" charset="-128"/>
                <a:cs typeface="Times New Roman" pitchFamily="18" charset="0"/>
              </a:endParaRPr>
            </a:p>
            <a:p>
              <a:r>
                <a:rPr lang="ja-JP" altLang="en-US" sz="2000" dirty="0" smtClean="0">
                  <a:latin typeface="HGP創英角ｺﾞｼｯｸUB" pitchFamily="50" charset="-128"/>
                  <a:ea typeface="HGP創英角ｺﾞｼｯｸUB" pitchFamily="50" charset="-128"/>
                  <a:cs typeface="Times New Roman" pitchFamily="18" charset="0"/>
                </a:rPr>
                <a:t>クラスタ</a:t>
              </a:r>
              <a:r>
                <a:rPr lang="en-US" altLang="ja-JP" sz="2000" dirty="0" smtClean="0">
                  <a:latin typeface="HGP創英角ｺﾞｼｯｸUB" pitchFamily="50" charset="-128"/>
                  <a:ea typeface="HGP創英角ｺﾞｼｯｸUB" pitchFamily="50" charset="-128"/>
                  <a:cs typeface="Times New Roman" pitchFamily="18" charset="0"/>
                </a:rPr>
                <a:t> - C</a:t>
              </a:r>
              <a:endParaRPr kumimoji="1" lang="ja-JP" altLang="en-US" sz="2000" dirty="0">
                <a:latin typeface="HGP創英角ｺﾞｼｯｸUB" pitchFamily="50" charset="-128"/>
                <a:ea typeface="HGP創英角ｺﾞｼｯｸUB" pitchFamily="50" charset="-128"/>
                <a:cs typeface="Times New Roman" pitchFamily="18" charset="0"/>
              </a:endParaRPr>
            </a:p>
          </p:txBody>
        </p:sp>
        <p:sp>
          <p:nvSpPr>
            <p:cNvPr id="128" name="テキスト ボックス 127"/>
            <p:cNvSpPr txBox="1"/>
            <p:nvPr/>
          </p:nvSpPr>
          <p:spPr>
            <a:xfrm>
              <a:off x="1835696" y="2636912"/>
              <a:ext cx="1224136"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貸出</a:t>
              </a:r>
              <a:endParaRPr lang="ja-JP" altLang="en-US"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5" cy="429670"/>
            </a:xfrm>
            <a:prstGeom prst="rect">
              <a:avLst/>
            </a:prstGeom>
            <a:noFill/>
          </p:spPr>
          <p:txBody>
            <a:bodyPr wrap="square">
              <a:spAutoFit/>
            </a:bodyPr>
            <a:lstStyle/>
            <a:p>
              <a:pPr fontAlgn="auto">
                <a:spcBef>
                  <a:spcPts val="0"/>
                </a:spcBef>
                <a:spcAft>
                  <a:spcPts val="0"/>
                </a:spcAft>
                <a:defRPr/>
              </a:pPr>
              <a:r>
                <a:rPr lang="ja-JP" altLang="en-US" b="1" dirty="0" smtClean="0">
                  <a:latin typeface="HGS創英角ｺﾞｼｯｸUB" pitchFamily="50" charset="-128"/>
                  <a:ea typeface="HGS創英角ｺﾞｼｯｸUB" pitchFamily="50" charset="-128"/>
                </a:rPr>
                <a:t>返却</a:t>
              </a:r>
              <a:endParaRPr lang="ja-JP" altLang="en-US" b="1" dirty="0">
                <a:latin typeface="HGS創英角ｺﾞｼｯｸUB" pitchFamily="50" charset="-128"/>
                <a:ea typeface="HGS創英角ｺﾞｼｯｸUB" pitchFamily="50" charset="-128"/>
              </a:endParaRPr>
            </a:p>
          </p:txBody>
        </p:sp>
      </p:grpSp>
      <p:sp>
        <p:nvSpPr>
          <p:cNvPr id="134" name="四角形吹き出し 133"/>
          <p:cNvSpPr/>
          <p:nvPr/>
        </p:nvSpPr>
        <p:spPr>
          <a:xfrm>
            <a:off x="179512" y="1772816"/>
            <a:ext cx="2016224" cy="864096"/>
          </a:xfrm>
          <a:prstGeom prst="wedgeRectCallout">
            <a:avLst>
              <a:gd name="adj1" fmla="val 48877"/>
              <a:gd name="adj2" fmla="val 10966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1.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構成設定機能　</a:t>
            </a:r>
            <a:endParaRPr kumimoji="1" lang="ja-JP" altLang="en-US" sz="1600" b="1" dirty="0">
              <a:latin typeface="HGP創英角ｺﾞｼｯｸUB" pitchFamily="50" charset="-128"/>
              <a:ea typeface="HGP創英角ｺﾞｼｯｸUB" pitchFamily="50" charset="-128"/>
            </a:endParaRPr>
          </a:p>
        </p:txBody>
      </p:sp>
      <p:sp>
        <p:nvSpPr>
          <p:cNvPr id="136" name="四角形吹き出し 135"/>
          <p:cNvSpPr/>
          <p:nvPr/>
        </p:nvSpPr>
        <p:spPr>
          <a:xfrm>
            <a:off x="107504" y="3933056"/>
            <a:ext cx="1979712" cy="864096"/>
          </a:xfrm>
          <a:prstGeom prst="wedgeRectCallout">
            <a:avLst>
              <a:gd name="adj1" fmla="val 49493"/>
              <a:gd name="adj2" fmla="val -87868"/>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altLang="ja-JP" sz="1600" dirty="0" smtClean="0">
                <a:latin typeface="HGS創英角ｺﾞｼｯｸUB" pitchFamily="50" charset="-128"/>
                <a:ea typeface="HGS創英角ｺﾞｼｯｸUB" pitchFamily="50" charset="-128"/>
              </a:rPr>
              <a:t>3. </a:t>
            </a:r>
            <a:r>
              <a:rPr lang="ja-JP" altLang="en-US" sz="1600" dirty="0" smtClean="0">
                <a:latin typeface="HGS創英角ｺﾞｼｯｸUB" pitchFamily="50" charset="-128"/>
                <a:ea typeface="HGS創英角ｺﾞｼｯｸUB" pitchFamily="50" charset="-128"/>
              </a:rPr>
              <a:t>クラスタ</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構築機能</a:t>
            </a:r>
            <a:r>
              <a:rPr lang="en-US" altLang="ja-JP" sz="1600" dirty="0" smtClean="0">
                <a:latin typeface="HGS創英角ｺﾞｼｯｸUB" pitchFamily="50" charset="-128"/>
                <a:ea typeface="HGS創英角ｺﾞｼｯｸUB" pitchFamily="50" charset="-128"/>
              </a:rPr>
              <a:t> </a:t>
            </a:r>
            <a:r>
              <a:rPr lang="ja-JP" altLang="en-US" sz="1600" dirty="0" smtClean="0">
                <a:latin typeface="HGS創英角ｺﾞｼｯｸUB" pitchFamily="50" charset="-128"/>
                <a:ea typeface="HGS創英角ｺﾞｼｯｸUB" pitchFamily="50" charset="-128"/>
              </a:rPr>
              <a:t>　</a:t>
            </a:r>
            <a:endParaRPr kumimoji="1" lang="ja-JP" altLang="en-US" sz="1600" b="1" dirty="0">
              <a:latin typeface="HGP創英角ｺﾞｼｯｸUB" pitchFamily="50" charset="-128"/>
              <a:ea typeface="HGP創英角ｺﾞｼｯｸUB" pitchFamily="50" charset="-128"/>
            </a:endParaRPr>
          </a:p>
        </p:txBody>
      </p:sp>
      <p:sp>
        <p:nvSpPr>
          <p:cNvPr id="137" name="四角形吹き出し 136"/>
          <p:cNvSpPr/>
          <p:nvPr/>
        </p:nvSpPr>
        <p:spPr>
          <a:xfrm>
            <a:off x="7020272" y="1772816"/>
            <a:ext cx="1979712" cy="864096"/>
          </a:xfrm>
          <a:prstGeom prst="wedgeRectCallout">
            <a:avLst>
              <a:gd name="adj1" fmla="val -41653"/>
              <a:gd name="adj2" fmla="val 119542"/>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2. </a:t>
            </a:r>
            <a:r>
              <a:rPr lang="ja-JP" altLang="en-US" sz="1600" dirty="0" smtClean="0">
                <a:latin typeface="HGS創英角ｺﾞｼｯｸUB" pitchFamily="50" charset="-128"/>
                <a:ea typeface="HGS創英角ｺﾞｼｯｸUB" pitchFamily="50" charset="-128"/>
              </a:rPr>
              <a:t>ソフトウェア</a:t>
            </a:r>
            <a:endParaRPr lang="en-US" altLang="ja-JP" sz="1600" dirty="0" smtClean="0">
              <a:latin typeface="HGS創英角ｺﾞｼｯｸUB" pitchFamily="50" charset="-128"/>
              <a:ea typeface="HGS創英角ｺﾞｼｯｸUB" pitchFamily="50" charset="-128"/>
            </a:endParaRPr>
          </a:p>
          <a:p>
            <a:pPr marL="342900" indent="-342900" algn="ctr"/>
            <a:r>
              <a:rPr lang="ja-JP" altLang="en-US" sz="1600" dirty="0" smtClean="0">
                <a:latin typeface="HGS創英角ｺﾞｼｯｸUB" pitchFamily="50" charset="-128"/>
                <a:ea typeface="HGS創英角ｺﾞｼｯｸUB" pitchFamily="50" charset="-128"/>
              </a:rPr>
              <a:t>インストール機能　</a:t>
            </a:r>
            <a:endParaRPr kumimoji="1" lang="ja-JP" altLang="en-US" sz="1600" b="1" dirty="0">
              <a:latin typeface="HGP創英角ｺﾞｼｯｸUB" pitchFamily="50" charset="-128"/>
              <a:ea typeface="HGP創英角ｺﾞｼｯｸUB" pitchFamily="50" charset="-128"/>
            </a:endParaRPr>
          </a:p>
        </p:txBody>
      </p:sp>
      <p:sp>
        <p:nvSpPr>
          <p:cNvPr id="139" name="四角形吹き出し 138"/>
          <p:cNvSpPr/>
          <p:nvPr/>
        </p:nvSpPr>
        <p:spPr>
          <a:xfrm>
            <a:off x="7020272" y="4005064"/>
            <a:ext cx="1979712" cy="864096"/>
          </a:xfrm>
          <a:prstGeom prst="wedgeRectCallout">
            <a:avLst>
              <a:gd name="adj1" fmla="val -38573"/>
              <a:gd name="adj2" fmla="val -9774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HGS創英角ｺﾞｼｯｸUB" pitchFamily="50" charset="-128"/>
                <a:ea typeface="HGS創英角ｺﾞｼｯｸUB" pitchFamily="50" charset="-128"/>
              </a:rPr>
              <a:t>4. </a:t>
            </a:r>
            <a:r>
              <a:rPr lang="ja-JP" altLang="en-US" sz="1600" dirty="0" smtClean="0">
                <a:latin typeface="HGS創英角ｺﾞｼｯｸUB" pitchFamily="50" charset="-128"/>
                <a:ea typeface="HGS創英角ｺﾞｼｯｸUB" pitchFamily="50" charset="-128"/>
              </a:rPr>
              <a:t>リソース</a:t>
            </a:r>
            <a:endParaRPr lang="en-US" altLang="ja-JP" sz="1600" dirty="0" smtClean="0">
              <a:latin typeface="HGS創英角ｺﾞｼｯｸUB" pitchFamily="50" charset="-128"/>
              <a:ea typeface="HGS創英角ｺﾞｼｯｸUB" pitchFamily="50" charset="-128"/>
            </a:endParaRPr>
          </a:p>
          <a:p>
            <a:pPr algn="ctr"/>
            <a:r>
              <a:rPr lang="ja-JP" altLang="en-US" sz="1600" dirty="0" smtClean="0">
                <a:latin typeface="HGS創英角ｺﾞｼｯｸUB" pitchFamily="50" charset="-128"/>
                <a:ea typeface="HGS創英角ｺﾞｼｯｸUB" pitchFamily="50" charset="-128"/>
              </a:rPr>
              <a:t>プール管理</a:t>
            </a:r>
            <a:endParaRPr kumimoji="1" lang="ja-JP" altLang="en-US" sz="1600" b="1" dirty="0">
              <a:latin typeface="HGP創英角ｺﾞｼｯｸUB" pitchFamily="50" charset="-128"/>
              <a:ea typeface="HGP創英角ｺﾞｼｯｸUB" pitchFamily="50" charset="-128"/>
            </a:endParaRPr>
          </a:p>
        </p:txBody>
      </p:sp>
      <p:sp>
        <p:nvSpPr>
          <p:cNvPr id="10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15</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2000"/>
                                        <p:tgtEl>
                                          <p:spTgt spid="1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2000"/>
                                        <p:tgtEl>
                                          <p:spTgt spid="1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2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角丸四角形 95"/>
          <p:cNvSpPr/>
          <p:nvPr/>
        </p:nvSpPr>
        <p:spPr>
          <a:xfrm>
            <a:off x="1259632" y="3068960"/>
            <a:ext cx="6985272"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smtClean="0">
                <a:latin typeface="HGP創英角ｺﾞｼｯｸUB" pitchFamily="50" charset="-128"/>
                <a:ea typeface="HGP創英角ｺﾞｼｯｸUB" pitchFamily="50" charset="-128"/>
              </a:rPr>
              <a:t>Cluster as a Service (</a:t>
            </a:r>
            <a:r>
              <a:rPr lang="en-US" altLang="ja-JP" dirty="0" err="1" smtClean="0">
                <a:latin typeface="HGP創英角ｺﾞｼｯｸUB" pitchFamily="50" charset="-128"/>
                <a:ea typeface="HGP創英角ｺﾞｼｯｸUB" pitchFamily="50" charset="-128"/>
              </a:rPr>
              <a:t>CaaS</a:t>
            </a:r>
            <a:r>
              <a:rPr lang="en-US" altLang="ja-JP" dirty="0" smtClean="0">
                <a:latin typeface="HGP創英角ｺﾞｼｯｸUB" pitchFamily="50" charset="-128"/>
                <a:ea typeface="HGP創英角ｺﾞｼｯｸUB" pitchFamily="50" charset="-128"/>
              </a:rPr>
              <a:t>)</a:t>
            </a:r>
            <a:endParaRPr lang="ja-JP" altLang="en-US" dirty="0">
              <a:latin typeface="HGP創英角ｺﾞｼｯｸUB" pitchFamily="50" charset="-128"/>
              <a:ea typeface="HGP創英角ｺﾞｼｯｸUB" pitchFamily="50" charset="-128"/>
            </a:endParaRPr>
          </a:p>
        </p:txBody>
      </p:sp>
      <p:sp>
        <p:nvSpPr>
          <p:cNvPr id="5" name="正方形/長方形 4"/>
          <p:cNvSpPr/>
          <p:nvPr/>
        </p:nvSpPr>
        <p:spPr>
          <a:xfrm>
            <a:off x="1979712" y="3789040"/>
            <a:ext cx="525658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sp>
        <p:nvSpPr>
          <p:cNvPr id="6" name="テキスト ボックス 5"/>
          <p:cNvSpPr txBox="1"/>
          <p:nvPr/>
        </p:nvSpPr>
        <p:spPr>
          <a:xfrm>
            <a:off x="3779912" y="5877272"/>
            <a:ext cx="1869423" cy="369332"/>
          </a:xfrm>
          <a:prstGeom prst="rect">
            <a:avLst/>
          </a:prstGeom>
          <a:noFill/>
        </p:spPr>
        <p:txBody>
          <a:bodyPr wrap="none" rtlCol="0">
            <a:spAutoFit/>
          </a:bodyPr>
          <a:lstStyle/>
          <a:p>
            <a:r>
              <a:rPr lang="ja-JP" altLang="en-US" dirty="0" smtClean="0">
                <a:latin typeface="HGP創英角ｺﾞｼｯｸUB" pitchFamily="50" charset="-128"/>
                <a:ea typeface="HGP創英角ｺﾞｼｯｸUB" pitchFamily="50" charset="-128"/>
                <a:cs typeface="Times New Roman" pitchFamily="18" charset="0"/>
              </a:rPr>
              <a:t>物理サーバプール</a:t>
            </a:r>
            <a:endParaRPr kumimoji="1" lang="ja-JP" altLang="en-US" dirty="0">
              <a:latin typeface="HGP創英角ｺﾞｼｯｸUB" pitchFamily="50" charset="-128"/>
              <a:ea typeface="HGP創英角ｺﾞｼｯｸUB" pitchFamily="50" charset="-128"/>
              <a:cs typeface="Times New Roman" pitchFamily="18" charset="0"/>
            </a:endParaRPr>
          </a:p>
        </p:txBody>
      </p:sp>
      <p:pic>
        <p:nvPicPr>
          <p:cNvPr id="9" name="Picture 8" descr="MCj04289690000[1]"/>
          <p:cNvPicPr>
            <a:picLocks noChangeAspect="1" noChangeArrowheads="1"/>
          </p:cNvPicPr>
          <p:nvPr/>
        </p:nvPicPr>
        <p:blipFill>
          <a:blip r:embed="rId2" cstate="print"/>
          <a:srcRect/>
          <a:stretch>
            <a:fillRect/>
          </a:stretch>
        </p:blipFill>
        <p:spPr bwMode="auto">
          <a:xfrm>
            <a:off x="2319638" y="3906634"/>
            <a:ext cx="382952" cy="531877"/>
          </a:xfrm>
          <a:prstGeom prst="rect">
            <a:avLst/>
          </a:prstGeom>
          <a:noFill/>
          <a:ln w="9525">
            <a:noFill/>
            <a:miter lim="800000"/>
            <a:headEnd/>
            <a:tailEnd/>
          </a:ln>
        </p:spPr>
      </p:pic>
      <p:sp>
        <p:nvSpPr>
          <p:cNvPr id="10" name="円柱 9"/>
          <p:cNvSpPr/>
          <p:nvPr/>
        </p:nvSpPr>
        <p:spPr>
          <a:xfrm>
            <a:off x="2535662" y="426667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1" name="Picture 8" descr="MCj04289690000[1]"/>
          <p:cNvPicPr>
            <a:picLocks noChangeAspect="1" noChangeArrowheads="1"/>
          </p:cNvPicPr>
          <p:nvPr/>
        </p:nvPicPr>
        <p:blipFill>
          <a:blip r:embed="rId2" cstate="print"/>
          <a:srcRect/>
          <a:stretch>
            <a:fillRect/>
          </a:stretch>
        </p:blipFill>
        <p:spPr bwMode="auto">
          <a:xfrm>
            <a:off x="2584758" y="4086654"/>
            <a:ext cx="382952" cy="531877"/>
          </a:xfrm>
          <a:prstGeom prst="rect">
            <a:avLst/>
          </a:prstGeom>
          <a:noFill/>
          <a:ln w="9525">
            <a:noFill/>
            <a:miter lim="800000"/>
            <a:headEnd/>
            <a:tailEnd/>
          </a:ln>
        </p:spPr>
      </p:pic>
      <p:sp>
        <p:nvSpPr>
          <p:cNvPr id="12" name="円柱 11"/>
          <p:cNvSpPr/>
          <p:nvPr/>
        </p:nvSpPr>
        <p:spPr>
          <a:xfrm>
            <a:off x="2800782" y="444669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3" name="Picture 8" descr="MCj04289690000[1]"/>
          <p:cNvPicPr>
            <a:picLocks noChangeAspect="1" noChangeArrowheads="1"/>
          </p:cNvPicPr>
          <p:nvPr/>
        </p:nvPicPr>
        <p:blipFill>
          <a:blip r:embed="rId2" cstate="print"/>
          <a:srcRect/>
          <a:stretch>
            <a:fillRect/>
          </a:stretch>
        </p:blipFill>
        <p:spPr bwMode="auto">
          <a:xfrm>
            <a:off x="2895702" y="3978642"/>
            <a:ext cx="382952" cy="531877"/>
          </a:xfrm>
          <a:prstGeom prst="rect">
            <a:avLst/>
          </a:prstGeom>
          <a:noFill/>
          <a:ln w="9525">
            <a:noFill/>
            <a:miter lim="800000"/>
            <a:headEnd/>
            <a:tailEnd/>
          </a:ln>
        </p:spPr>
      </p:pic>
      <p:sp>
        <p:nvSpPr>
          <p:cNvPr id="14" name="円柱 13"/>
          <p:cNvSpPr/>
          <p:nvPr/>
        </p:nvSpPr>
        <p:spPr>
          <a:xfrm>
            <a:off x="3111726" y="433868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2" name="グループ化 73"/>
          <p:cNvGrpSpPr/>
          <p:nvPr/>
        </p:nvGrpSpPr>
        <p:grpSpPr>
          <a:xfrm>
            <a:off x="1907704" y="1988840"/>
            <a:ext cx="1656184" cy="576064"/>
            <a:chOff x="5220072" y="1556792"/>
            <a:chExt cx="1296144" cy="576064"/>
          </a:xfrm>
        </p:grpSpPr>
        <p:pic>
          <p:nvPicPr>
            <p:cNvPr id="21"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22" name="円柱 21"/>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3"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24" name="円柱 23"/>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5"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6" name="円柱 25"/>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27"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8" name="円柱 27"/>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29" name="正方形/長方形 28"/>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grpSp>
        <p:nvGrpSpPr>
          <p:cNvPr id="3" name="グループ化 74"/>
          <p:cNvGrpSpPr/>
          <p:nvPr/>
        </p:nvGrpSpPr>
        <p:grpSpPr>
          <a:xfrm>
            <a:off x="3779912" y="1988840"/>
            <a:ext cx="1656184" cy="576064"/>
            <a:chOff x="5220072" y="1556792"/>
            <a:chExt cx="1296144" cy="576064"/>
          </a:xfrm>
        </p:grpSpPr>
        <p:pic>
          <p:nvPicPr>
            <p:cNvPr id="3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36" name="円柱 3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38" name="円柱 3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40" name="円柱 3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42" name="円柱 4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43" name="正方形/長方形 4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pic>
        <p:nvPicPr>
          <p:cNvPr id="48" name="Picture 8" descr="MCj04289690000[1]"/>
          <p:cNvPicPr>
            <a:picLocks noChangeAspect="1" noChangeArrowheads="1"/>
          </p:cNvPicPr>
          <p:nvPr/>
        </p:nvPicPr>
        <p:blipFill>
          <a:blip r:embed="rId2" cstate="print"/>
          <a:srcRect/>
          <a:stretch>
            <a:fillRect/>
          </a:stretch>
        </p:blipFill>
        <p:spPr bwMode="auto">
          <a:xfrm>
            <a:off x="2472038" y="4941168"/>
            <a:ext cx="382952" cy="531877"/>
          </a:xfrm>
          <a:prstGeom prst="rect">
            <a:avLst/>
          </a:prstGeom>
          <a:noFill/>
          <a:ln w="9525">
            <a:noFill/>
            <a:miter lim="800000"/>
            <a:headEnd/>
            <a:tailEnd/>
          </a:ln>
        </p:spPr>
      </p:pic>
      <p:sp>
        <p:nvSpPr>
          <p:cNvPr id="49" name="円柱 48"/>
          <p:cNvSpPr/>
          <p:nvPr/>
        </p:nvSpPr>
        <p:spPr>
          <a:xfrm>
            <a:off x="2688062"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0" name="Picture 8" descr="MCj04289690000[1]"/>
          <p:cNvPicPr>
            <a:picLocks noChangeAspect="1" noChangeArrowheads="1"/>
          </p:cNvPicPr>
          <p:nvPr/>
        </p:nvPicPr>
        <p:blipFill>
          <a:blip r:embed="rId2" cstate="print"/>
          <a:srcRect/>
          <a:stretch>
            <a:fillRect/>
          </a:stretch>
        </p:blipFill>
        <p:spPr bwMode="auto">
          <a:xfrm>
            <a:off x="2737158" y="5121188"/>
            <a:ext cx="382952" cy="531877"/>
          </a:xfrm>
          <a:prstGeom prst="rect">
            <a:avLst/>
          </a:prstGeom>
          <a:noFill/>
          <a:ln w="9525">
            <a:noFill/>
            <a:miter lim="800000"/>
            <a:headEnd/>
            <a:tailEnd/>
          </a:ln>
        </p:spPr>
      </p:pic>
      <p:sp>
        <p:nvSpPr>
          <p:cNvPr id="51" name="円柱 50"/>
          <p:cNvSpPr/>
          <p:nvPr/>
        </p:nvSpPr>
        <p:spPr>
          <a:xfrm>
            <a:off x="2953182"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2" name="Picture 8" descr="MCj04289690000[1]"/>
          <p:cNvPicPr>
            <a:picLocks noChangeAspect="1" noChangeArrowheads="1"/>
          </p:cNvPicPr>
          <p:nvPr/>
        </p:nvPicPr>
        <p:blipFill>
          <a:blip r:embed="rId2" cstate="print"/>
          <a:srcRect/>
          <a:stretch>
            <a:fillRect/>
          </a:stretch>
        </p:blipFill>
        <p:spPr bwMode="auto">
          <a:xfrm>
            <a:off x="3048102" y="5013176"/>
            <a:ext cx="382952" cy="531877"/>
          </a:xfrm>
          <a:prstGeom prst="rect">
            <a:avLst/>
          </a:prstGeom>
          <a:noFill/>
          <a:ln w="9525">
            <a:noFill/>
            <a:miter lim="800000"/>
            <a:headEnd/>
            <a:tailEnd/>
          </a:ln>
        </p:spPr>
      </p:pic>
      <p:sp>
        <p:nvSpPr>
          <p:cNvPr id="53" name="円柱 52"/>
          <p:cNvSpPr/>
          <p:nvPr/>
        </p:nvSpPr>
        <p:spPr>
          <a:xfrm>
            <a:off x="3264126"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4" name="Picture 8" descr="MCj04289690000[1]"/>
          <p:cNvPicPr>
            <a:picLocks noChangeAspect="1" noChangeArrowheads="1"/>
          </p:cNvPicPr>
          <p:nvPr/>
        </p:nvPicPr>
        <p:blipFill>
          <a:blip r:embed="rId2" cstate="print"/>
          <a:srcRect/>
          <a:stretch>
            <a:fillRect/>
          </a:stretch>
        </p:blipFill>
        <p:spPr bwMode="auto">
          <a:xfrm>
            <a:off x="3419872" y="4941168"/>
            <a:ext cx="382952" cy="531877"/>
          </a:xfrm>
          <a:prstGeom prst="rect">
            <a:avLst/>
          </a:prstGeom>
          <a:noFill/>
          <a:ln w="9525">
            <a:noFill/>
            <a:miter lim="800000"/>
            <a:headEnd/>
            <a:tailEnd/>
          </a:ln>
        </p:spPr>
      </p:pic>
      <p:sp>
        <p:nvSpPr>
          <p:cNvPr id="55" name="円柱 54"/>
          <p:cNvSpPr/>
          <p:nvPr/>
        </p:nvSpPr>
        <p:spPr>
          <a:xfrm>
            <a:off x="3635896" y="530120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6" name="Picture 8" descr="MCj04289690000[1]"/>
          <p:cNvPicPr>
            <a:picLocks noChangeAspect="1" noChangeArrowheads="1"/>
          </p:cNvPicPr>
          <p:nvPr/>
        </p:nvPicPr>
        <p:blipFill>
          <a:blip r:embed="rId2" cstate="print"/>
          <a:srcRect/>
          <a:stretch>
            <a:fillRect/>
          </a:stretch>
        </p:blipFill>
        <p:spPr bwMode="auto">
          <a:xfrm>
            <a:off x="3684992" y="5121188"/>
            <a:ext cx="382952" cy="531877"/>
          </a:xfrm>
          <a:prstGeom prst="rect">
            <a:avLst/>
          </a:prstGeom>
          <a:noFill/>
          <a:ln w="9525">
            <a:noFill/>
            <a:miter lim="800000"/>
            <a:headEnd/>
            <a:tailEnd/>
          </a:ln>
        </p:spPr>
      </p:pic>
      <p:sp>
        <p:nvSpPr>
          <p:cNvPr id="57" name="円柱 56"/>
          <p:cNvSpPr/>
          <p:nvPr/>
        </p:nvSpPr>
        <p:spPr>
          <a:xfrm>
            <a:off x="3901016" y="548122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58" name="Picture 8" descr="MCj04289690000[1]"/>
          <p:cNvPicPr>
            <a:picLocks noChangeAspect="1" noChangeArrowheads="1"/>
          </p:cNvPicPr>
          <p:nvPr/>
        </p:nvPicPr>
        <p:blipFill>
          <a:blip r:embed="rId2" cstate="print"/>
          <a:srcRect/>
          <a:stretch>
            <a:fillRect/>
          </a:stretch>
        </p:blipFill>
        <p:spPr bwMode="auto">
          <a:xfrm>
            <a:off x="3995936" y="5013176"/>
            <a:ext cx="382952" cy="531877"/>
          </a:xfrm>
          <a:prstGeom prst="rect">
            <a:avLst/>
          </a:prstGeom>
          <a:noFill/>
          <a:ln w="9525">
            <a:noFill/>
            <a:miter lim="800000"/>
            <a:headEnd/>
            <a:tailEnd/>
          </a:ln>
        </p:spPr>
      </p:pic>
      <p:sp>
        <p:nvSpPr>
          <p:cNvPr id="59" name="円柱 58"/>
          <p:cNvSpPr/>
          <p:nvPr/>
        </p:nvSpPr>
        <p:spPr>
          <a:xfrm>
            <a:off x="4211960" y="53732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0" name="Picture 8" descr="MCj04289690000[1]"/>
          <p:cNvPicPr>
            <a:picLocks noChangeAspect="1" noChangeArrowheads="1"/>
          </p:cNvPicPr>
          <p:nvPr/>
        </p:nvPicPr>
        <p:blipFill>
          <a:blip r:embed="rId2" cstate="print"/>
          <a:srcRect/>
          <a:stretch>
            <a:fillRect/>
          </a:stretch>
        </p:blipFill>
        <p:spPr bwMode="auto">
          <a:xfrm>
            <a:off x="3491880" y="4005064"/>
            <a:ext cx="382952" cy="531877"/>
          </a:xfrm>
          <a:prstGeom prst="rect">
            <a:avLst/>
          </a:prstGeom>
          <a:noFill/>
          <a:ln w="9525">
            <a:noFill/>
            <a:miter lim="800000"/>
            <a:headEnd/>
            <a:tailEnd/>
          </a:ln>
        </p:spPr>
      </p:pic>
      <p:sp>
        <p:nvSpPr>
          <p:cNvPr id="61" name="円柱 60"/>
          <p:cNvSpPr/>
          <p:nvPr/>
        </p:nvSpPr>
        <p:spPr>
          <a:xfrm>
            <a:off x="370790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2" name="Picture 8" descr="MCj04289690000[1]"/>
          <p:cNvPicPr>
            <a:picLocks noChangeAspect="1" noChangeArrowheads="1"/>
          </p:cNvPicPr>
          <p:nvPr/>
        </p:nvPicPr>
        <p:blipFill>
          <a:blip r:embed="rId2" cstate="print"/>
          <a:srcRect/>
          <a:stretch>
            <a:fillRect/>
          </a:stretch>
        </p:blipFill>
        <p:spPr bwMode="auto">
          <a:xfrm>
            <a:off x="3757000" y="4185084"/>
            <a:ext cx="382952" cy="531877"/>
          </a:xfrm>
          <a:prstGeom prst="rect">
            <a:avLst/>
          </a:prstGeom>
          <a:noFill/>
          <a:ln w="9525">
            <a:noFill/>
            <a:miter lim="800000"/>
            <a:headEnd/>
            <a:tailEnd/>
          </a:ln>
        </p:spPr>
      </p:pic>
      <p:sp>
        <p:nvSpPr>
          <p:cNvPr id="63" name="円柱 62"/>
          <p:cNvSpPr/>
          <p:nvPr/>
        </p:nvSpPr>
        <p:spPr>
          <a:xfrm>
            <a:off x="3973024" y="454512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64" name="Picture 8" descr="MCj04289690000[1]"/>
          <p:cNvPicPr>
            <a:picLocks noChangeAspect="1" noChangeArrowheads="1"/>
          </p:cNvPicPr>
          <p:nvPr/>
        </p:nvPicPr>
        <p:blipFill>
          <a:blip r:embed="rId2" cstate="print"/>
          <a:srcRect/>
          <a:stretch>
            <a:fillRect/>
          </a:stretch>
        </p:blipFill>
        <p:spPr bwMode="auto">
          <a:xfrm>
            <a:off x="4067944" y="4077072"/>
            <a:ext cx="382952" cy="531877"/>
          </a:xfrm>
          <a:prstGeom prst="rect">
            <a:avLst/>
          </a:prstGeom>
          <a:noFill/>
          <a:ln w="9525">
            <a:noFill/>
            <a:miter lim="800000"/>
            <a:headEnd/>
            <a:tailEnd/>
          </a:ln>
        </p:spPr>
      </p:pic>
      <p:sp>
        <p:nvSpPr>
          <p:cNvPr id="65" name="円柱 64"/>
          <p:cNvSpPr/>
          <p:nvPr/>
        </p:nvSpPr>
        <p:spPr>
          <a:xfrm>
            <a:off x="4396688" y="443711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cxnSp>
        <p:nvCxnSpPr>
          <p:cNvPr id="66" name="直線矢印コネクタ 65"/>
          <p:cNvCxnSpPr>
            <a:endCxn id="29" idx="2"/>
          </p:cNvCxnSpPr>
          <p:nvPr/>
        </p:nvCxnSpPr>
        <p:spPr>
          <a:xfrm flipH="1" flipV="1">
            <a:off x="273579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105" idx="2"/>
          </p:cNvCxnSpPr>
          <p:nvPr/>
        </p:nvCxnSpPr>
        <p:spPr>
          <a:xfrm flipH="1">
            <a:off x="6516216" y="2564904"/>
            <a:ext cx="36004" cy="1224136"/>
          </a:xfrm>
          <a:prstGeom prst="straightConnector1">
            <a:avLst/>
          </a:prstGeom>
          <a:ln w="666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8" descr="MCj04289690000[1]"/>
          <p:cNvPicPr>
            <a:picLocks noChangeAspect="1" noChangeArrowheads="1"/>
          </p:cNvPicPr>
          <p:nvPr/>
        </p:nvPicPr>
        <p:blipFill>
          <a:blip r:embed="rId2" cstate="print"/>
          <a:srcRect/>
          <a:stretch>
            <a:fillRect/>
          </a:stretch>
        </p:blipFill>
        <p:spPr bwMode="auto">
          <a:xfrm>
            <a:off x="4612712" y="3933056"/>
            <a:ext cx="382952" cy="531877"/>
          </a:xfrm>
          <a:prstGeom prst="rect">
            <a:avLst/>
          </a:prstGeom>
          <a:noFill/>
          <a:ln w="9525">
            <a:noFill/>
            <a:miter lim="800000"/>
            <a:headEnd/>
            <a:tailEnd/>
          </a:ln>
        </p:spPr>
      </p:pic>
      <p:sp>
        <p:nvSpPr>
          <p:cNvPr id="71" name="円柱 70"/>
          <p:cNvSpPr/>
          <p:nvPr/>
        </p:nvSpPr>
        <p:spPr>
          <a:xfrm>
            <a:off x="4828736"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2" name="Picture 8" descr="MCj04289690000[1]"/>
          <p:cNvPicPr>
            <a:picLocks noChangeAspect="1" noChangeArrowheads="1"/>
          </p:cNvPicPr>
          <p:nvPr/>
        </p:nvPicPr>
        <p:blipFill>
          <a:blip r:embed="rId2" cstate="print"/>
          <a:srcRect/>
          <a:stretch>
            <a:fillRect/>
          </a:stretch>
        </p:blipFill>
        <p:spPr bwMode="auto">
          <a:xfrm>
            <a:off x="4877832" y="4113076"/>
            <a:ext cx="382952" cy="531877"/>
          </a:xfrm>
          <a:prstGeom prst="rect">
            <a:avLst/>
          </a:prstGeom>
          <a:noFill/>
          <a:ln w="9525">
            <a:noFill/>
            <a:miter lim="800000"/>
            <a:headEnd/>
            <a:tailEnd/>
          </a:ln>
        </p:spPr>
      </p:pic>
      <p:sp>
        <p:nvSpPr>
          <p:cNvPr id="73" name="円柱 72"/>
          <p:cNvSpPr/>
          <p:nvPr/>
        </p:nvSpPr>
        <p:spPr>
          <a:xfrm>
            <a:off x="5093856"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4" name="Picture 8" descr="MCj04289690000[1]"/>
          <p:cNvPicPr>
            <a:picLocks noChangeAspect="1" noChangeArrowheads="1"/>
          </p:cNvPicPr>
          <p:nvPr/>
        </p:nvPicPr>
        <p:blipFill>
          <a:blip r:embed="rId2" cstate="print"/>
          <a:srcRect/>
          <a:stretch>
            <a:fillRect/>
          </a:stretch>
        </p:blipFill>
        <p:spPr bwMode="auto">
          <a:xfrm>
            <a:off x="5188776" y="4005064"/>
            <a:ext cx="382952" cy="531877"/>
          </a:xfrm>
          <a:prstGeom prst="rect">
            <a:avLst/>
          </a:prstGeom>
          <a:noFill/>
          <a:ln w="9525">
            <a:noFill/>
            <a:miter lim="800000"/>
            <a:headEnd/>
            <a:tailEnd/>
          </a:ln>
        </p:spPr>
      </p:pic>
      <p:sp>
        <p:nvSpPr>
          <p:cNvPr id="75" name="円柱 74"/>
          <p:cNvSpPr/>
          <p:nvPr/>
        </p:nvSpPr>
        <p:spPr>
          <a:xfrm>
            <a:off x="5404800"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6" name="Picture 8" descr="MCj04289690000[1]"/>
          <p:cNvPicPr>
            <a:picLocks noChangeAspect="1" noChangeArrowheads="1"/>
          </p:cNvPicPr>
          <p:nvPr/>
        </p:nvPicPr>
        <p:blipFill>
          <a:blip r:embed="rId2" cstate="print"/>
          <a:srcRect/>
          <a:stretch>
            <a:fillRect/>
          </a:stretch>
        </p:blipFill>
        <p:spPr bwMode="auto">
          <a:xfrm>
            <a:off x="4765112" y="4967590"/>
            <a:ext cx="382952" cy="531877"/>
          </a:xfrm>
          <a:prstGeom prst="rect">
            <a:avLst/>
          </a:prstGeom>
          <a:noFill/>
          <a:ln w="9525">
            <a:noFill/>
            <a:miter lim="800000"/>
            <a:headEnd/>
            <a:tailEnd/>
          </a:ln>
        </p:spPr>
      </p:pic>
      <p:sp>
        <p:nvSpPr>
          <p:cNvPr id="77" name="円柱 76"/>
          <p:cNvSpPr/>
          <p:nvPr/>
        </p:nvSpPr>
        <p:spPr>
          <a:xfrm>
            <a:off x="4981136"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78" name="Picture 8" descr="MCj04289690000[1]"/>
          <p:cNvPicPr>
            <a:picLocks noChangeAspect="1" noChangeArrowheads="1"/>
          </p:cNvPicPr>
          <p:nvPr/>
        </p:nvPicPr>
        <p:blipFill>
          <a:blip r:embed="rId2" cstate="print"/>
          <a:srcRect/>
          <a:stretch>
            <a:fillRect/>
          </a:stretch>
        </p:blipFill>
        <p:spPr bwMode="auto">
          <a:xfrm>
            <a:off x="5030232" y="5147610"/>
            <a:ext cx="382952" cy="531877"/>
          </a:xfrm>
          <a:prstGeom prst="rect">
            <a:avLst/>
          </a:prstGeom>
          <a:noFill/>
          <a:ln w="9525">
            <a:noFill/>
            <a:miter lim="800000"/>
            <a:headEnd/>
            <a:tailEnd/>
          </a:ln>
        </p:spPr>
      </p:pic>
      <p:sp>
        <p:nvSpPr>
          <p:cNvPr id="79" name="円柱 78"/>
          <p:cNvSpPr/>
          <p:nvPr/>
        </p:nvSpPr>
        <p:spPr>
          <a:xfrm>
            <a:off x="5246256"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0" name="Picture 8" descr="MCj04289690000[1]"/>
          <p:cNvPicPr>
            <a:picLocks noChangeAspect="1" noChangeArrowheads="1"/>
          </p:cNvPicPr>
          <p:nvPr/>
        </p:nvPicPr>
        <p:blipFill>
          <a:blip r:embed="rId2" cstate="print"/>
          <a:srcRect/>
          <a:stretch>
            <a:fillRect/>
          </a:stretch>
        </p:blipFill>
        <p:spPr bwMode="auto">
          <a:xfrm>
            <a:off x="5341176" y="5039598"/>
            <a:ext cx="382952" cy="531877"/>
          </a:xfrm>
          <a:prstGeom prst="rect">
            <a:avLst/>
          </a:prstGeom>
          <a:noFill/>
          <a:ln w="9525">
            <a:noFill/>
            <a:miter lim="800000"/>
            <a:headEnd/>
            <a:tailEnd/>
          </a:ln>
        </p:spPr>
      </p:pic>
      <p:sp>
        <p:nvSpPr>
          <p:cNvPr id="81" name="円柱 80"/>
          <p:cNvSpPr/>
          <p:nvPr/>
        </p:nvSpPr>
        <p:spPr>
          <a:xfrm>
            <a:off x="5557200"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4" name="Picture 8" descr="MCj04289690000[1]"/>
          <p:cNvPicPr>
            <a:picLocks noChangeAspect="1" noChangeArrowheads="1"/>
          </p:cNvPicPr>
          <p:nvPr/>
        </p:nvPicPr>
        <p:blipFill>
          <a:blip r:embed="rId2" cstate="print"/>
          <a:srcRect/>
          <a:stretch>
            <a:fillRect/>
          </a:stretch>
        </p:blipFill>
        <p:spPr bwMode="auto">
          <a:xfrm>
            <a:off x="5796136" y="3933056"/>
            <a:ext cx="382952" cy="531877"/>
          </a:xfrm>
          <a:prstGeom prst="rect">
            <a:avLst/>
          </a:prstGeom>
          <a:noFill/>
          <a:ln w="9525">
            <a:noFill/>
            <a:miter lim="800000"/>
            <a:headEnd/>
            <a:tailEnd/>
          </a:ln>
        </p:spPr>
      </p:pic>
      <p:sp>
        <p:nvSpPr>
          <p:cNvPr id="85" name="円柱 84"/>
          <p:cNvSpPr/>
          <p:nvPr/>
        </p:nvSpPr>
        <p:spPr>
          <a:xfrm>
            <a:off x="601216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6" name="Picture 8" descr="MCj04289690000[1]"/>
          <p:cNvPicPr>
            <a:picLocks noChangeAspect="1" noChangeArrowheads="1"/>
          </p:cNvPicPr>
          <p:nvPr/>
        </p:nvPicPr>
        <p:blipFill>
          <a:blip r:embed="rId2" cstate="print"/>
          <a:srcRect/>
          <a:stretch>
            <a:fillRect/>
          </a:stretch>
        </p:blipFill>
        <p:spPr bwMode="auto">
          <a:xfrm>
            <a:off x="6061256" y="4113076"/>
            <a:ext cx="382952" cy="531877"/>
          </a:xfrm>
          <a:prstGeom prst="rect">
            <a:avLst/>
          </a:prstGeom>
          <a:noFill/>
          <a:ln w="9525">
            <a:noFill/>
            <a:miter lim="800000"/>
            <a:headEnd/>
            <a:tailEnd/>
          </a:ln>
        </p:spPr>
      </p:pic>
      <p:sp>
        <p:nvSpPr>
          <p:cNvPr id="87" name="円柱 86"/>
          <p:cNvSpPr/>
          <p:nvPr/>
        </p:nvSpPr>
        <p:spPr>
          <a:xfrm>
            <a:off x="6277280" y="447311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88" name="Picture 8" descr="MCj04289690000[1]"/>
          <p:cNvPicPr>
            <a:picLocks noChangeAspect="1" noChangeArrowheads="1"/>
          </p:cNvPicPr>
          <p:nvPr/>
        </p:nvPicPr>
        <p:blipFill>
          <a:blip r:embed="rId2" cstate="print"/>
          <a:srcRect/>
          <a:stretch>
            <a:fillRect/>
          </a:stretch>
        </p:blipFill>
        <p:spPr bwMode="auto">
          <a:xfrm>
            <a:off x="6372200" y="4005064"/>
            <a:ext cx="382952" cy="531877"/>
          </a:xfrm>
          <a:prstGeom prst="rect">
            <a:avLst/>
          </a:prstGeom>
          <a:noFill/>
          <a:ln w="9525">
            <a:noFill/>
            <a:miter lim="800000"/>
            <a:headEnd/>
            <a:tailEnd/>
          </a:ln>
        </p:spPr>
      </p:pic>
      <p:sp>
        <p:nvSpPr>
          <p:cNvPr id="89" name="円柱 88"/>
          <p:cNvSpPr/>
          <p:nvPr/>
        </p:nvSpPr>
        <p:spPr>
          <a:xfrm>
            <a:off x="6588224" y="436510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0" name="Picture 8" descr="MCj04289690000[1]"/>
          <p:cNvPicPr>
            <a:picLocks noChangeAspect="1" noChangeArrowheads="1"/>
          </p:cNvPicPr>
          <p:nvPr/>
        </p:nvPicPr>
        <p:blipFill>
          <a:blip r:embed="rId2" cstate="print"/>
          <a:srcRect/>
          <a:stretch>
            <a:fillRect/>
          </a:stretch>
        </p:blipFill>
        <p:spPr bwMode="auto">
          <a:xfrm>
            <a:off x="5948536" y="4967590"/>
            <a:ext cx="382952" cy="531877"/>
          </a:xfrm>
          <a:prstGeom prst="rect">
            <a:avLst/>
          </a:prstGeom>
          <a:noFill/>
          <a:ln w="9525">
            <a:noFill/>
            <a:miter lim="800000"/>
            <a:headEnd/>
            <a:tailEnd/>
          </a:ln>
        </p:spPr>
      </p:pic>
      <p:sp>
        <p:nvSpPr>
          <p:cNvPr id="91" name="円柱 90"/>
          <p:cNvSpPr/>
          <p:nvPr/>
        </p:nvSpPr>
        <p:spPr>
          <a:xfrm>
            <a:off x="6164560" y="53276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2" name="Picture 8" descr="MCj04289690000[1]"/>
          <p:cNvPicPr>
            <a:picLocks noChangeAspect="1" noChangeArrowheads="1"/>
          </p:cNvPicPr>
          <p:nvPr/>
        </p:nvPicPr>
        <p:blipFill>
          <a:blip r:embed="rId2" cstate="print"/>
          <a:srcRect/>
          <a:stretch>
            <a:fillRect/>
          </a:stretch>
        </p:blipFill>
        <p:spPr bwMode="auto">
          <a:xfrm>
            <a:off x="6213656" y="5147610"/>
            <a:ext cx="382952" cy="531877"/>
          </a:xfrm>
          <a:prstGeom prst="rect">
            <a:avLst/>
          </a:prstGeom>
          <a:noFill/>
          <a:ln w="9525">
            <a:noFill/>
            <a:miter lim="800000"/>
            <a:headEnd/>
            <a:tailEnd/>
          </a:ln>
        </p:spPr>
      </p:pic>
      <p:sp>
        <p:nvSpPr>
          <p:cNvPr id="93" name="円柱 92"/>
          <p:cNvSpPr/>
          <p:nvPr/>
        </p:nvSpPr>
        <p:spPr>
          <a:xfrm>
            <a:off x="6429680" y="55076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4" name="Picture 8" descr="MCj04289690000[1]"/>
          <p:cNvPicPr>
            <a:picLocks noChangeAspect="1" noChangeArrowheads="1"/>
          </p:cNvPicPr>
          <p:nvPr/>
        </p:nvPicPr>
        <p:blipFill>
          <a:blip r:embed="rId2" cstate="print"/>
          <a:srcRect/>
          <a:stretch>
            <a:fillRect/>
          </a:stretch>
        </p:blipFill>
        <p:spPr bwMode="auto">
          <a:xfrm>
            <a:off x="6524600" y="5039598"/>
            <a:ext cx="382952" cy="531877"/>
          </a:xfrm>
          <a:prstGeom prst="rect">
            <a:avLst/>
          </a:prstGeom>
          <a:noFill/>
          <a:ln w="9525">
            <a:noFill/>
            <a:miter lim="800000"/>
            <a:headEnd/>
            <a:tailEnd/>
          </a:ln>
        </p:spPr>
      </p:pic>
      <p:sp>
        <p:nvSpPr>
          <p:cNvPr id="95" name="円柱 94"/>
          <p:cNvSpPr/>
          <p:nvPr/>
        </p:nvSpPr>
        <p:spPr>
          <a:xfrm>
            <a:off x="6740624" y="53996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grpSp>
        <p:nvGrpSpPr>
          <p:cNvPr id="4" name="グループ化 74"/>
          <p:cNvGrpSpPr/>
          <p:nvPr/>
        </p:nvGrpSpPr>
        <p:grpSpPr>
          <a:xfrm>
            <a:off x="5724128" y="1988840"/>
            <a:ext cx="1656184" cy="576064"/>
            <a:chOff x="5220072" y="1556792"/>
            <a:chExt cx="1296144" cy="576064"/>
          </a:xfrm>
        </p:grpSpPr>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8" name="円柱 97"/>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0" name="円柱 99"/>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2" name="円柱 101"/>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pic>
          <p:nvPicPr>
            <p:cNvPr id="103"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4" name="円柱 103"/>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P創英角ｺﾞｼｯｸUB" pitchFamily="50" charset="-128"/>
                <a:ea typeface="HGP創英角ｺﾞｼｯｸUB" pitchFamily="50" charset="-128"/>
                <a:cs typeface="Times New Roman" pitchFamily="18" charset="0"/>
              </a:endParaRPr>
            </a:p>
          </p:txBody>
        </p:sp>
        <p:sp>
          <p:nvSpPr>
            <p:cNvPr id="105" name="正方形/長方形 104"/>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創英角ｺﾞｼｯｸUB" pitchFamily="50" charset="-128"/>
                <a:ea typeface="HGP創英角ｺﾞｼｯｸUB" pitchFamily="50" charset="-128"/>
                <a:cs typeface="Times New Roman" pitchFamily="18" charset="0"/>
              </a:endParaRPr>
            </a:p>
          </p:txBody>
        </p:sp>
      </p:grpSp>
      <p:sp>
        <p:nvSpPr>
          <p:cNvPr id="108" name="テキスト ボックス 107"/>
          <p:cNvSpPr txBox="1"/>
          <p:nvPr/>
        </p:nvSpPr>
        <p:spPr>
          <a:xfrm>
            <a:off x="1907704" y="1052736"/>
            <a:ext cx="1691489"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A</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9" name="テキスト ボックス 108"/>
          <p:cNvSpPr txBox="1"/>
          <p:nvPr/>
        </p:nvSpPr>
        <p:spPr>
          <a:xfrm>
            <a:off x="3779912" y="1052736"/>
            <a:ext cx="1697901"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B</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10" name="テキスト ボックス 109"/>
          <p:cNvSpPr txBox="1"/>
          <p:nvPr/>
        </p:nvSpPr>
        <p:spPr>
          <a:xfrm>
            <a:off x="5652120" y="1085835"/>
            <a:ext cx="1811714" cy="830997"/>
          </a:xfrm>
          <a:prstGeom prst="rect">
            <a:avLst/>
          </a:prstGeom>
          <a:noFill/>
        </p:spPr>
        <p:txBody>
          <a:bodyPr wrap="none" rtlCol="0">
            <a:spAutoFit/>
          </a:bodyPr>
          <a:lstStyle/>
          <a:p>
            <a:r>
              <a:rPr lang="ja-JP" altLang="en-US" sz="2400" dirty="0" smtClean="0">
                <a:latin typeface="HGP創英角ｺﾞｼｯｸUB" pitchFamily="50" charset="-128"/>
                <a:ea typeface="HGP創英角ｺﾞｼｯｸUB" pitchFamily="50" charset="-128"/>
                <a:cs typeface="Times New Roman" pitchFamily="18" charset="0"/>
              </a:rPr>
              <a:t>物理マシン</a:t>
            </a:r>
            <a:endParaRPr lang="en-US" altLang="ja-JP" sz="2400" dirty="0" smtClean="0">
              <a:latin typeface="HGP創英角ｺﾞｼｯｸUB" pitchFamily="50" charset="-128"/>
              <a:ea typeface="HGP創英角ｺﾞｼｯｸUB" pitchFamily="50" charset="-128"/>
              <a:cs typeface="Times New Roman" pitchFamily="18" charset="0"/>
            </a:endParaRPr>
          </a:p>
          <a:p>
            <a:r>
              <a:rPr lang="ja-JP" altLang="en-US" sz="2400" dirty="0" smtClean="0">
                <a:latin typeface="HGP創英角ｺﾞｼｯｸUB" pitchFamily="50" charset="-128"/>
                <a:ea typeface="HGP創英角ｺﾞｼｯｸUB" pitchFamily="50" charset="-128"/>
                <a:cs typeface="Times New Roman" pitchFamily="18" charset="0"/>
              </a:rPr>
              <a:t>クラスタ</a:t>
            </a:r>
            <a:r>
              <a:rPr lang="en-US" altLang="ja-JP" sz="2400" dirty="0" smtClean="0">
                <a:latin typeface="HGP創英角ｺﾞｼｯｸUB" pitchFamily="50" charset="-128"/>
                <a:ea typeface="HGP創英角ｺﾞｼｯｸUB" pitchFamily="50" charset="-128"/>
                <a:cs typeface="Times New Roman" pitchFamily="18" charset="0"/>
              </a:rPr>
              <a:t> - C</a:t>
            </a:r>
            <a:endParaRPr kumimoji="1" lang="ja-JP" altLang="en-US" sz="2400" dirty="0">
              <a:latin typeface="HGP創英角ｺﾞｼｯｸUB" pitchFamily="50" charset="-128"/>
              <a:ea typeface="HGP創英角ｺﾞｼｯｸUB" pitchFamily="50" charset="-128"/>
              <a:cs typeface="Times New Roman" pitchFamily="18" charset="0"/>
            </a:endParaRPr>
          </a:p>
        </p:txBody>
      </p:sp>
      <p:sp>
        <p:nvSpPr>
          <p:cNvPr id="106" name="タイトル 1"/>
          <p:cNvSpPr>
            <a:spLocks noGrp="1"/>
          </p:cNvSpPr>
          <p:nvPr>
            <p:ph type="title"/>
          </p:nvPr>
        </p:nvSpPr>
        <p:spPr>
          <a:xfrm>
            <a:off x="179512" y="188640"/>
            <a:ext cx="8712968" cy="582594"/>
          </a:xfrm>
        </p:spPr>
        <p:txBody>
          <a:bodyPr/>
          <a:lstStyle/>
          <a:p>
            <a:r>
              <a:rPr kumimoji="1" lang="en-US" altLang="ja-JP" sz="4000" dirty="0" smtClean="0">
                <a:latin typeface="HGP創英角ｺﾞｼｯｸUB" pitchFamily="50" charset="-128"/>
                <a:ea typeface="HGP創英角ｺﾞｼｯｸUB" pitchFamily="50" charset="-128"/>
              </a:rPr>
              <a:t>Cluster as a Service</a:t>
            </a:r>
            <a:r>
              <a:rPr kumimoji="1" lang="ja-JP" altLang="en-US" sz="4000" dirty="0" smtClean="0">
                <a:latin typeface="HGP創英角ｺﾞｼｯｸUB" pitchFamily="50" charset="-128"/>
                <a:ea typeface="HGP創英角ｺﾞｼｯｸUB" pitchFamily="50" charset="-128"/>
              </a:rPr>
              <a:t>の</a:t>
            </a:r>
            <a:r>
              <a:rPr kumimoji="1" lang="ja-JP" altLang="en-US" sz="4000" dirty="0" smtClean="0">
                <a:solidFill>
                  <a:schemeClr val="accent1">
                    <a:lumMod val="75000"/>
                  </a:schemeClr>
                </a:solidFill>
                <a:latin typeface="HGP創英角ｺﾞｼｯｸUB" pitchFamily="50" charset="-128"/>
                <a:ea typeface="HGP創英角ｺﾞｼｯｸUB" pitchFamily="50" charset="-128"/>
              </a:rPr>
              <a:t>導入効果</a:t>
            </a:r>
            <a:endParaRPr kumimoji="1" lang="ja-JP" altLang="en-US" sz="4000" dirty="0">
              <a:solidFill>
                <a:schemeClr val="accent1">
                  <a:lumMod val="75000"/>
                </a:schemeClr>
              </a:solidFill>
              <a:latin typeface="HGP創英角ｺﾞｼｯｸUB" pitchFamily="50" charset="-128"/>
              <a:ea typeface="HGP創英角ｺﾞｼｯｸUB" pitchFamily="50" charset="-128"/>
            </a:endParaRPr>
          </a:p>
        </p:txBody>
      </p:sp>
      <p:sp>
        <p:nvSpPr>
          <p:cNvPr id="128" name="テキスト ボックス 127"/>
          <p:cNvSpPr txBox="1"/>
          <p:nvPr/>
        </p:nvSpPr>
        <p:spPr>
          <a:xfrm>
            <a:off x="1835696" y="2636912"/>
            <a:ext cx="122413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貸出</a:t>
            </a:r>
            <a:endParaRPr lang="ja-JP" altLang="en-US" sz="2000" b="1" dirty="0">
              <a:latin typeface="HGS創英角ｺﾞｼｯｸUB" pitchFamily="50" charset="-128"/>
              <a:ea typeface="HGS創英角ｺﾞｼｯｸUB" pitchFamily="50" charset="-128"/>
            </a:endParaRPr>
          </a:p>
        </p:txBody>
      </p:sp>
      <p:sp>
        <p:nvSpPr>
          <p:cNvPr id="129" name="テキスト ボックス 128"/>
          <p:cNvSpPr txBox="1"/>
          <p:nvPr/>
        </p:nvSpPr>
        <p:spPr>
          <a:xfrm>
            <a:off x="6588224" y="2636912"/>
            <a:ext cx="864096" cy="400110"/>
          </a:xfrm>
          <a:prstGeom prst="rect">
            <a:avLst/>
          </a:prstGeom>
          <a:noFill/>
        </p:spPr>
        <p:txBody>
          <a:bodyPr wrap="square">
            <a:spAutoFit/>
          </a:bodyPr>
          <a:lstStyle/>
          <a:p>
            <a:pPr fontAlgn="auto">
              <a:spcBef>
                <a:spcPts val="0"/>
              </a:spcBef>
              <a:spcAft>
                <a:spcPts val="0"/>
              </a:spcAft>
              <a:defRPr/>
            </a:pPr>
            <a:r>
              <a:rPr lang="ja-JP" altLang="en-US" sz="2000" b="1" dirty="0" smtClean="0">
                <a:latin typeface="HGS創英角ｺﾞｼｯｸUB" pitchFamily="50" charset="-128"/>
                <a:ea typeface="HGS創英角ｺﾞｼｯｸUB" pitchFamily="50" charset="-128"/>
              </a:rPr>
              <a:t>返却</a:t>
            </a:r>
            <a:endParaRPr lang="ja-JP" altLang="en-US" sz="2000" b="1" dirty="0">
              <a:latin typeface="HGS創英角ｺﾞｼｯｸUB" pitchFamily="50" charset="-128"/>
              <a:ea typeface="HGS創英角ｺﾞｼｯｸUB" pitchFamily="50" charset="-128"/>
            </a:endParaRPr>
          </a:p>
        </p:txBody>
      </p:sp>
      <p:sp>
        <p:nvSpPr>
          <p:cNvPr id="107" name="正方形/長方形 106"/>
          <p:cNvSpPr/>
          <p:nvPr/>
        </p:nvSpPr>
        <p:spPr>
          <a:xfrm>
            <a:off x="0" y="980728"/>
            <a:ext cx="9144000" cy="532859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四角形吹き出し 110"/>
          <p:cNvSpPr/>
          <p:nvPr/>
        </p:nvSpPr>
        <p:spPr>
          <a:xfrm>
            <a:off x="179512" y="5013176"/>
            <a:ext cx="2520280" cy="864096"/>
          </a:xfrm>
          <a:prstGeom prst="wedgeRectCallout">
            <a:avLst>
              <a:gd name="adj1" fmla="val 68663"/>
              <a:gd name="adj2" fmla="val -44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１．リソース共有化による利用率向上　</a:t>
            </a:r>
            <a:endParaRPr kumimoji="1" lang="ja-JP" altLang="en-US" b="1" dirty="0">
              <a:latin typeface="HGP創英角ｺﾞｼｯｸUB" pitchFamily="50" charset="-128"/>
              <a:ea typeface="HGP創英角ｺﾞｼｯｸUB" pitchFamily="50" charset="-128"/>
            </a:endParaRPr>
          </a:p>
        </p:txBody>
      </p:sp>
      <p:sp>
        <p:nvSpPr>
          <p:cNvPr id="112" name="四角形吹き出し 111"/>
          <p:cNvSpPr/>
          <p:nvPr/>
        </p:nvSpPr>
        <p:spPr>
          <a:xfrm>
            <a:off x="6444208" y="4149080"/>
            <a:ext cx="2520280" cy="864096"/>
          </a:xfrm>
          <a:prstGeom prst="wedgeRectCallout">
            <a:avLst>
              <a:gd name="adj1" fmla="val -66306"/>
              <a:gd name="adj2" fmla="val 391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２．運用集中化による工数削減　</a:t>
            </a:r>
            <a:endParaRPr kumimoji="1" lang="ja-JP" altLang="en-US" b="1" dirty="0">
              <a:latin typeface="HGP創英角ｺﾞｼｯｸUB" pitchFamily="50" charset="-128"/>
              <a:ea typeface="HGP創英角ｺﾞｼｯｸUB" pitchFamily="50" charset="-128"/>
            </a:endParaRPr>
          </a:p>
        </p:txBody>
      </p:sp>
      <p:sp>
        <p:nvSpPr>
          <p:cNvPr id="113" name="四角形吹き出し 112"/>
          <p:cNvSpPr/>
          <p:nvPr/>
        </p:nvSpPr>
        <p:spPr>
          <a:xfrm>
            <a:off x="179512" y="3933056"/>
            <a:ext cx="2520280" cy="864096"/>
          </a:xfrm>
          <a:prstGeom prst="wedgeRectCallout">
            <a:avLst>
              <a:gd name="adj1" fmla="val 63341"/>
              <a:gd name="adj2" fmla="val -1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３．計算機リソースへの投資削減　</a:t>
            </a:r>
            <a:endParaRPr kumimoji="1" lang="ja-JP" altLang="en-US" b="1" dirty="0">
              <a:latin typeface="HGP創英角ｺﾞｼｯｸUB" pitchFamily="50" charset="-128"/>
              <a:ea typeface="HGP創英角ｺﾞｼｯｸUB" pitchFamily="50" charset="-128"/>
            </a:endParaRPr>
          </a:p>
        </p:txBody>
      </p:sp>
      <p:sp>
        <p:nvSpPr>
          <p:cNvPr id="114" name="四角形吹き出し 113"/>
          <p:cNvSpPr/>
          <p:nvPr/>
        </p:nvSpPr>
        <p:spPr>
          <a:xfrm>
            <a:off x="6372200" y="1052736"/>
            <a:ext cx="2520280" cy="864096"/>
          </a:xfrm>
          <a:prstGeom prst="wedgeRectCallout">
            <a:avLst>
              <a:gd name="adj1" fmla="val -60018"/>
              <a:gd name="adj2" fmla="val 27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４．大規模実験環境</a:t>
            </a:r>
            <a:endParaRPr lang="en-US" altLang="ja-JP" dirty="0" smtClean="0">
              <a:latin typeface="HGS創英角ｺﾞｼｯｸUB" pitchFamily="50" charset="-128"/>
              <a:ea typeface="HGS創英角ｺﾞｼｯｸUB" pitchFamily="50" charset="-128"/>
            </a:endParaRPr>
          </a:p>
          <a:p>
            <a:pPr algn="ctr"/>
            <a:r>
              <a:rPr lang="ja-JP" altLang="en-US" dirty="0" smtClean="0">
                <a:latin typeface="HGS創英角ｺﾞｼｯｸUB" pitchFamily="50" charset="-128"/>
                <a:ea typeface="HGS創英角ｺﾞｼｯｸUB" pitchFamily="50" charset="-128"/>
              </a:rPr>
              <a:t>構築</a:t>
            </a:r>
            <a:r>
              <a:rPr lang="en-US" altLang="ja-JP" dirty="0" smtClean="0">
                <a:latin typeface="HGS創英角ｺﾞｼｯｸUB" pitchFamily="50" charset="-128"/>
                <a:ea typeface="HGS創英角ｺﾞｼｯｸUB" pitchFamily="50" charset="-128"/>
              </a:rPr>
              <a:t>/</a:t>
            </a:r>
            <a:r>
              <a:rPr lang="ja-JP" altLang="en-US" dirty="0" smtClean="0">
                <a:latin typeface="HGS創英角ｺﾞｼｯｸUB" pitchFamily="50" charset="-128"/>
                <a:ea typeface="HGS創英角ｺﾞｼｯｸUB" pitchFamily="50" charset="-128"/>
              </a:rPr>
              <a:t>運用の作業軽減</a:t>
            </a:r>
            <a:endParaRPr kumimoji="1" lang="ja-JP" altLang="en-US" b="1" dirty="0">
              <a:latin typeface="HGP創英角ｺﾞｼｯｸUB" pitchFamily="50" charset="-128"/>
              <a:ea typeface="HGP創英角ｺﾞｼｯｸUB" pitchFamily="50" charset="-128"/>
            </a:endParaRPr>
          </a:p>
        </p:txBody>
      </p:sp>
      <p:sp>
        <p:nvSpPr>
          <p:cNvPr id="115" name="四角形吹き出し 114"/>
          <p:cNvSpPr/>
          <p:nvPr/>
        </p:nvSpPr>
        <p:spPr>
          <a:xfrm>
            <a:off x="35496" y="1700808"/>
            <a:ext cx="2520280" cy="864096"/>
          </a:xfrm>
          <a:prstGeom prst="wedgeRectCallout">
            <a:avLst>
              <a:gd name="adj1" fmla="val 64792"/>
              <a:gd name="adj2" fmla="val -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５．物理マシン相当の安定的性能確保　</a:t>
            </a:r>
            <a:endParaRPr kumimoji="1" lang="ja-JP" altLang="en-US" b="1" dirty="0">
              <a:latin typeface="HGP創英角ｺﾞｼｯｸUB" pitchFamily="50" charset="-128"/>
              <a:ea typeface="HGP創英角ｺﾞｼｯｸUB" pitchFamily="50" charset="-128"/>
            </a:endParaRPr>
          </a:p>
        </p:txBody>
      </p:sp>
      <p:sp>
        <p:nvSpPr>
          <p:cNvPr id="116" name="四角形吹き出し 115"/>
          <p:cNvSpPr/>
          <p:nvPr/>
        </p:nvSpPr>
        <p:spPr>
          <a:xfrm>
            <a:off x="6372200" y="2060848"/>
            <a:ext cx="2520280" cy="864096"/>
          </a:xfrm>
          <a:prstGeom prst="wedgeRectCallout">
            <a:avLst>
              <a:gd name="adj1" fmla="val -61953"/>
              <a:gd name="adj2" fmla="val -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S創英角ｺﾞｼｯｸUB" pitchFamily="50" charset="-128"/>
                <a:ea typeface="HGS創英角ｺﾞｼｯｸUB" pitchFamily="50" charset="-128"/>
              </a:rPr>
              <a:t>６．既存計算機</a:t>
            </a:r>
            <a:endParaRPr lang="en-US" altLang="ja-JP" smtClean="0">
              <a:latin typeface="HGS創英角ｺﾞｼｯｸUB" pitchFamily="50" charset="-128"/>
              <a:ea typeface="HGS創英角ｺﾞｼｯｸUB" pitchFamily="50" charset="-128"/>
            </a:endParaRPr>
          </a:p>
          <a:p>
            <a:pPr algn="ctr"/>
            <a:r>
              <a:rPr lang="ja-JP" altLang="en-US" smtClean="0">
                <a:latin typeface="HGS創英角ｺﾞｼｯｸUB" pitchFamily="50" charset="-128"/>
                <a:ea typeface="HGS創英角ｺﾞｼｯｸUB" pitchFamily="50" charset="-128"/>
              </a:rPr>
              <a:t>リソース</a:t>
            </a:r>
            <a:r>
              <a:rPr lang="ja-JP" altLang="en-US" dirty="0" smtClean="0">
                <a:latin typeface="HGS創英角ｺﾞｼｯｸUB" pitchFamily="50" charset="-128"/>
                <a:ea typeface="HGS創英角ｺﾞｼｯｸUB" pitchFamily="50" charset="-128"/>
              </a:rPr>
              <a:t>との融合　</a:t>
            </a:r>
            <a:endParaRPr kumimoji="1" lang="ja-JP" altLang="en-US" b="1" dirty="0">
              <a:latin typeface="HGP創英角ｺﾞｼｯｸUB" pitchFamily="50" charset="-128"/>
              <a:ea typeface="HGP創英角ｺﾞｼｯｸUB" pitchFamily="50" charset="-128"/>
            </a:endParaRPr>
          </a:p>
        </p:txBody>
      </p:sp>
      <p:sp>
        <p:nvSpPr>
          <p:cNvPr id="11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16</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000"/>
                                        <p:tgtEl>
                                          <p:spTgt spid="1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2000"/>
                                        <p:tgtEl>
                                          <p:spTgt spid="1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20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20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20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185050" y="188640"/>
            <a:ext cx="8707429" cy="582594"/>
          </a:xfrm>
        </p:spPr>
        <p:txBody>
          <a:bodyPr/>
          <a:lstStyle/>
          <a:p>
            <a:r>
              <a:rPr kumimoji="1" lang="en-US" altLang="ja-JP" sz="4000" dirty="0" err="1" smtClean="0">
                <a:latin typeface="HGP創英角ｺﾞｼｯｸUB" pitchFamily="50" charset="-128"/>
                <a:ea typeface="HGP創英角ｺﾞｼｯｸUB" pitchFamily="50" charset="-128"/>
                <a:cs typeface="Arial Unicode MS" pitchFamily="50" charset="-128"/>
              </a:rPr>
              <a:t>CaaS</a:t>
            </a:r>
            <a:r>
              <a:rPr kumimoji="1" lang="ja-JP" altLang="en-US" sz="4000" dirty="0" smtClean="0">
                <a:latin typeface="HGP創英角ｺﾞｼｯｸUB" pitchFamily="50" charset="-128"/>
                <a:ea typeface="HGP創英角ｺﾞｼｯｸUB" pitchFamily="50" charset="-128"/>
                <a:cs typeface="Arial Unicode MS" pitchFamily="50" charset="-128"/>
              </a:rPr>
              <a:t>の実装例　</a:t>
            </a:r>
            <a:r>
              <a:rPr kumimoji="1" lang="en-US" altLang="ja-JP" sz="4000" dirty="0" err="1" smtClean="0">
                <a:latin typeface="HGP創英角ｺﾞｼｯｸUB" pitchFamily="50" charset="-128"/>
                <a:ea typeface="HGP創英角ｺﾞｼｯｸUB" pitchFamily="50" charset="-128"/>
                <a:cs typeface="Arial Unicode MS" pitchFamily="50" charset="-128"/>
              </a:rPr>
              <a:t>dodai</a:t>
            </a:r>
            <a:endParaRPr kumimoji="1" lang="ja-JP" altLang="en-US" sz="4000" dirty="0">
              <a:latin typeface="HGP創英角ｺﾞｼｯｸUB" pitchFamily="50" charset="-128"/>
              <a:ea typeface="HGP創英角ｺﾞｼｯｸUB" pitchFamily="50" charset="-128"/>
              <a:cs typeface="Arial Unicode MS" pitchFamily="50" charset="-128"/>
            </a:endParaRPr>
          </a:p>
        </p:txBody>
      </p:sp>
      <p:sp>
        <p:nvSpPr>
          <p:cNvPr id="6" name="角丸四角形 5"/>
          <p:cNvSpPr/>
          <p:nvPr/>
        </p:nvSpPr>
        <p:spPr>
          <a:xfrm>
            <a:off x="4433034"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7" name="角丸四角形 6"/>
          <p:cNvSpPr/>
          <p:nvPr/>
        </p:nvSpPr>
        <p:spPr>
          <a:xfrm>
            <a:off x="4506683" y="4750630"/>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600" b="1" dirty="0" err="1" smtClean="0">
                <a:latin typeface="Arial Unicode MS" pitchFamily="50" charset="-128"/>
                <a:ea typeface="Arial Unicode MS" pitchFamily="50" charset="-128"/>
                <a:cs typeface="Arial Unicode MS" pitchFamily="50" charset="-128"/>
              </a:rPr>
              <a:t>dodai</a:t>
            </a:r>
            <a:r>
              <a:rPr lang="en-US" altLang="ja-JP" sz="3600" b="1" dirty="0" smtClean="0">
                <a:latin typeface="Arial Unicode MS" pitchFamily="50" charset="-128"/>
                <a:ea typeface="Arial Unicode MS" pitchFamily="50" charset="-128"/>
                <a:cs typeface="Arial Unicode MS" pitchFamily="50" charset="-128"/>
              </a:rPr>
              <a:t>-compute</a:t>
            </a:r>
            <a:endParaRPr lang="ja-JP" altLang="en-US" sz="3600" b="1" dirty="0" smtClean="0">
              <a:latin typeface="Arial Unicode MS" pitchFamily="50" charset="-128"/>
              <a:ea typeface="Arial Unicode MS" pitchFamily="50" charset="-128"/>
              <a:cs typeface="Arial Unicode MS" pitchFamily="50" charset="-128"/>
            </a:endParaRPr>
          </a:p>
        </p:txBody>
      </p:sp>
      <p:sp>
        <p:nvSpPr>
          <p:cNvPr id="8" name="角丸四角形 7"/>
          <p:cNvSpPr/>
          <p:nvPr/>
        </p:nvSpPr>
        <p:spPr>
          <a:xfrm>
            <a:off x="4506683" y="3571242"/>
            <a:ext cx="3582143" cy="76660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600" b="1" dirty="0" err="1" smtClean="0">
                <a:latin typeface="Arial Unicode MS" pitchFamily="50" charset="-128"/>
                <a:ea typeface="Arial Unicode MS" pitchFamily="50" charset="-128"/>
                <a:cs typeface="Arial Unicode MS" pitchFamily="50" charset="-128"/>
              </a:rPr>
              <a:t>dodai</a:t>
            </a:r>
            <a:r>
              <a:rPr kumimoji="1" lang="en-US" altLang="ja-JP" sz="3600" b="1" dirty="0" smtClean="0">
                <a:latin typeface="Arial Unicode MS" pitchFamily="50" charset="-128"/>
                <a:ea typeface="Arial Unicode MS" pitchFamily="50" charset="-128"/>
                <a:cs typeface="Arial Unicode MS" pitchFamily="50" charset="-128"/>
              </a:rPr>
              <a:t>-deploy</a:t>
            </a:r>
            <a:endParaRPr kumimoji="1" lang="ja-JP" altLang="en-US" sz="3600" b="1" dirty="0">
              <a:latin typeface="Arial Unicode MS" pitchFamily="50" charset="-128"/>
              <a:ea typeface="Arial Unicode MS" pitchFamily="50" charset="-128"/>
              <a:cs typeface="Arial Unicode MS" pitchFamily="50" charset="-128"/>
            </a:endParaRPr>
          </a:p>
        </p:txBody>
      </p:sp>
      <p:cxnSp>
        <p:nvCxnSpPr>
          <p:cNvPr id="9" name="直線コネクタ 8"/>
          <p:cNvCxnSpPr/>
          <p:nvPr/>
        </p:nvCxnSpPr>
        <p:spPr>
          <a:xfrm flipV="1">
            <a:off x="4463464" y="4509121"/>
            <a:ext cx="3625361" cy="6460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463465" y="3250322"/>
            <a:ext cx="3963733" cy="34663"/>
          </a:xfrm>
          <a:prstGeom prst="line">
            <a:avLst/>
          </a:prstGeom>
          <a:ln w="44450">
            <a:prstDash val="sysDot"/>
          </a:ln>
        </p:spPr>
        <p:style>
          <a:lnRef idx="1">
            <a:schemeClr val="accent1"/>
          </a:lnRef>
          <a:fillRef idx="0">
            <a:schemeClr val="accent1"/>
          </a:fillRef>
          <a:effectRef idx="0">
            <a:schemeClr val="accent1"/>
          </a:effectRef>
          <a:fontRef idx="minor">
            <a:schemeClr val="tx1"/>
          </a:fontRef>
        </p:style>
      </p:cxnSp>
      <p:sp>
        <p:nvSpPr>
          <p:cNvPr id="11" name="右中かっこ 10"/>
          <p:cNvSpPr/>
          <p:nvPr/>
        </p:nvSpPr>
        <p:spPr>
          <a:xfrm>
            <a:off x="8221763" y="3429000"/>
            <a:ext cx="271903" cy="21602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12" name="タイトル 1"/>
          <p:cNvSpPr txBox="1">
            <a:spLocks/>
          </p:cNvSpPr>
          <p:nvPr/>
        </p:nvSpPr>
        <p:spPr bwMode="auto">
          <a:xfrm rot="16200000">
            <a:off x="6842777" y="3628163"/>
            <a:ext cx="3960440" cy="5377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Unicode MS" pitchFamily="50" charset="-128"/>
                <a:ea typeface="Arial Unicode MS" pitchFamily="50" charset="-128"/>
                <a:cs typeface="Arial Unicode MS" pitchFamily="50" charset="-128"/>
              </a:rPr>
              <a:t>Cluster as a Service</a:t>
            </a:r>
            <a:endParaRPr kumimoji="1" lang="ja-JP" altLang="en-US" sz="2400"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4499503" y="1484784"/>
            <a:ext cx="1098735" cy="792088"/>
          </a:xfrm>
          <a:prstGeom prst="rect">
            <a:avLst/>
          </a:prstGeom>
          <a:noFill/>
        </p:spPr>
      </p:pic>
      <p:sp>
        <p:nvSpPr>
          <p:cNvPr id="14" name="角丸四角形 13"/>
          <p:cNvSpPr/>
          <p:nvPr/>
        </p:nvSpPr>
        <p:spPr>
          <a:xfrm>
            <a:off x="5843237"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5" name="タイトル 1"/>
          <p:cNvSpPr txBox="1">
            <a:spLocks/>
          </p:cNvSpPr>
          <p:nvPr/>
        </p:nvSpPr>
        <p:spPr bwMode="auto">
          <a:xfrm>
            <a:off x="5583390"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7239085" y="1340768"/>
            <a:ext cx="1262910" cy="1728192"/>
          </a:xfrm>
          <a:prstGeom prst="roundRect">
            <a:avLst>
              <a:gd name="adj" fmla="val 86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4000" b="1" dirty="0">
              <a:latin typeface="Arial Unicode MS" pitchFamily="50" charset="-128"/>
              <a:ea typeface="Arial Unicode MS" pitchFamily="50" charset="-128"/>
              <a:cs typeface="Arial Unicode MS" pitchFamily="50" charset="-128"/>
            </a:endParaRPr>
          </a:p>
        </p:txBody>
      </p:sp>
      <p:sp>
        <p:nvSpPr>
          <p:cNvPr id="17" name="タイトル 1"/>
          <p:cNvSpPr txBox="1">
            <a:spLocks/>
          </p:cNvSpPr>
          <p:nvPr/>
        </p:nvSpPr>
        <p:spPr bwMode="auto">
          <a:xfrm>
            <a:off x="697923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18" name="Picture 4" descr="https://encrypted-tbn3.google.com/images?q=tbn:ANd9GcTxmRj0BceVETzxEn9t1UcJlHGa0sOJtJNn47_pQ34LcqQMr0qo"/>
          <p:cNvPicPr>
            <a:picLocks noChangeAspect="1" noChangeArrowheads="1"/>
          </p:cNvPicPr>
          <p:nvPr/>
        </p:nvPicPr>
        <p:blipFill>
          <a:blip r:embed="rId4" cstate="print"/>
          <a:srcRect/>
          <a:stretch>
            <a:fillRect/>
          </a:stretch>
        </p:blipFill>
        <p:spPr bwMode="auto">
          <a:xfrm>
            <a:off x="6167254" y="1556792"/>
            <a:ext cx="664689" cy="540060"/>
          </a:xfrm>
          <a:prstGeom prst="rect">
            <a:avLst/>
          </a:prstGeom>
          <a:noFill/>
        </p:spPr>
      </p:pic>
      <p:pic>
        <p:nvPicPr>
          <p:cNvPr id="19" name="Picture 7"/>
          <p:cNvPicPr>
            <a:picLocks noChangeAspect="1" noChangeArrowheads="1"/>
          </p:cNvPicPr>
          <p:nvPr/>
        </p:nvPicPr>
        <p:blipFill>
          <a:blip r:embed="rId5" cstate="print"/>
          <a:srcRect/>
          <a:stretch>
            <a:fillRect/>
          </a:stretch>
        </p:blipFill>
        <p:spPr bwMode="auto">
          <a:xfrm>
            <a:off x="7563102" y="1412777"/>
            <a:ext cx="597877" cy="847725"/>
          </a:xfrm>
          <a:prstGeom prst="rect">
            <a:avLst/>
          </a:prstGeom>
          <a:noFill/>
          <a:ln w="9525">
            <a:noFill/>
            <a:miter lim="800000"/>
            <a:headEnd/>
            <a:tailEnd/>
          </a:ln>
        </p:spPr>
      </p:pic>
      <p:sp>
        <p:nvSpPr>
          <p:cNvPr id="20" name="タイトル 1"/>
          <p:cNvSpPr txBox="1">
            <a:spLocks/>
          </p:cNvSpPr>
          <p:nvPr/>
        </p:nvSpPr>
        <p:spPr bwMode="auto">
          <a:xfrm>
            <a:off x="4173187" y="2348880"/>
            <a:ext cx="1780305"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dirty="0" smtClean="0">
                <a:latin typeface="Arial Unicode MS" pitchFamily="50" charset="-128"/>
                <a:ea typeface="Arial Unicode MS" pitchFamily="50" charset="-128"/>
                <a:cs typeface="Arial Unicode MS" pitchFamily="50" charset="-128"/>
              </a:rPr>
              <a:t>o</a:t>
            </a:r>
            <a:r>
              <a:rPr kumimoji="1" lang="en-US" altLang="ja-JP" b="0" i="0" u="none" strike="noStrike" kern="1200" cap="none" spc="0" normalizeH="0" baseline="0" noProof="0" dirty="0" smtClean="0">
                <a:ln>
                  <a:noFill/>
                </a:ln>
                <a:solidFill>
                  <a:schemeClr val="tx1"/>
                </a:solidFill>
                <a:effectLst/>
                <a:uLnTx/>
                <a:uFillTx/>
                <a:latin typeface="Arial Unicode MS" pitchFamily="50" charset="-128"/>
                <a:ea typeface="Arial Unicode MS" pitchFamily="50" charset="-128"/>
                <a:cs typeface="Arial Unicode MS" pitchFamily="50" charset="-128"/>
              </a:rPr>
              <a:t>n demand</a:t>
            </a:r>
            <a:endParaRPr kumimoji="1" lang="ja-JP" altLang="en-US" b="0" i="0" u="none" strike="noStrike" kern="1200" cap="none" spc="0" normalizeH="0" baseline="0" noProof="0" dirty="0">
              <a:ln>
                <a:noFill/>
              </a:ln>
              <a:solidFill>
                <a:schemeClr val="tx1"/>
              </a:solidFill>
              <a:effectLst/>
              <a:uLnTx/>
              <a:uFillTx/>
              <a:latin typeface="Arial Unicode MS" pitchFamily="50" charset="-128"/>
              <a:ea typeface="Arial Unicode MS" pitchFamily="50" charset="-128"/>
              <a:cs typeface="Arial Unicode MS" pitchFamily="50" charset="-128"/>
            </a:endParaRPr>
          </a:p>
        </p:txBody>
      </p:sp>
      <p:pic>
        <p:nvPicPr>
          <p:cNvPr id="22"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2" y="3429000"/>
            <a:ext cx="1248554" cy="900094"/>
          </a:xfrm>
          <a:prstGeom prst="rect">
            <a:avLst/>
          </a:prstGeom>
          <a:noFill/>
        </p:spPr>
      </p:pic>
      <p:pic>
        <p:nvPicPr>
          <p:cNvPr id="23" name="Picture 2" descr="https://encrypted-tbn2.google.com/images?q=tbn:ANd9GcQ1OgOw6KmRSI3WnBtX4iiEi68aeKicFZu0A1h8jST1q3Wg-842-A"/>
          <p:cNvPicPr>
            <a:picLocks noChangeAspect="1" noChangeArrowheads="1"/>
          </p:cNvPicPr>
          <p:nvPr/>
        </p:nvPicPr>
        <p:blipFill>
          <a:blip r:embed="rId3" cstate="print"/>
          <a:srcRect/>
          <a:stretch>
            <a:fillRect/>
          </a:stretch>
        </p:blipFill>
        <p:spPr bwMode="auto">
          <a:xfrm>
            <a:off x="60441" y="4797152"/>
            <a:ext cx="1248554" cy="900094"/>
          </a:xfrm>
          <a:prstGeom prst="rect">
            <a:avLst/>
          </a:prstGeom>
          <a:noFill/>
        </p:spPr>
      </p:pic>
      <p:sp>
        <p:nvSpPr>
          <p:cNvPr id="24" name="コンテンツ プレースホルダ 2"/>
          <p:cNvSpPr txBox="1">
            <a:spLocks/>
          </p:cNvSpPr>
          <p:nvPr/>
        </p:nvSpPr>
        <p:spPr bwMode="auto">
          <a:xfrm>
            <a:off x="1043119" y="3573016"/>
            <a:ext cx="2312057"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Deployment Tool</a:t>
            </a:r>
          </a:p>
        </p:txBody>
      </p:sp>
      <p:sp>
        <p:nvSpPr>
          <p:cNvPr id="25" name="コンテンツ プレースホルダ 2"/>
          <p:cNvSpPr txBox="1">
            <a:spLocks/>
          </p:cNvSpPr>
          <p:nvPr/>
        </p:nvSpPr>
        <p:spPr bwMode="auto">
          <a:xfrm>
            <a:off x="1109588" y="4869160"/>
            <a:ext cx="159525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None/>
              <a:tabLst/>
              <a:defRPr/>
            </a:pPr>
            <a:r>
              <a:rPr kumimoji="1" lang="en-US" altLang="ja-JP" sz="24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Compute</a:t>
            </a:r>
          </a:p>
        </p:txBody>
      </p:sp>
      <p:sp>
        <p:nvSpPr>
          <p:cNvPr id="26" name="右矢印 25"/>
          <p:cNvSpPr/>
          <p:nvPr/>
        </p:nvSpPr>
        <p:spPr>
          <a:xfrm>
            <a:off x="3436001" y="3573016"/>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3436001" y="4797152"/>
            <a:ext cx="73115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タイトル 1"/>
          <p:cNvSpPr txBox="1">
            <a:spLocks/>
          </p:cNvSpPr>
          <p:nvPr/>
        </p:nvSpPr>
        <p:spPr bwMode="auto">
          <a:xfrm>
            <a:off x="1115616" y="2996952"/>
            <a:ext cx="1944216"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Based on</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29" name="タイトル 1"/>
          <p:cNvSpPr txBox="1">
            <a:spLocks/>
          </p:cNvSpPr>
          <p:nvPr/>
        </p:nvSpPr>
        <p:spPr bwMode="auto">
          <a:xfrm>
            <a:off x="2771310" y="5366686"/>
            <a:ext cx="2016713"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b</a:t>
            </a:r>
            <a:r>
              <a:rPr kumimoji="1" lang="en-US" altLang="ja-JP" sz="24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are metal</a:t>
            </a:r>
            <a:r>
              <a:rPr kumimoji="1" lang="en-US" altLang="ja-JP" sz="2400" b="0" i="0" u="none" strike="noStrike" kern="1200" cap="none" spc="0" normalizeH="0" noProof="0" dirty="0" smtClean="0">
                <a:ln>
                  <a:noFill/>
                </a:ln>
                <a:solidFill>
                  <a:schemeClr val="tx1"/>
                </a:solidFill>
                <a:effectLst/>
                <a:uLnTx/>
                <a:uFillTx/>
                <a:latin typeface="Arial" pitchFamily="34" charset="0"/>
                <a:ea typeface="+mj-ea"/>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supported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0" name="タイトル 1"/>
          <p:cNvSpPr txBox="1">
            <a:spLocks/>
          </p:cNvSpPr>
          <p:nvPr/>
        </p:nvSpPr>
        <p:spPr bwMode="auto">
          <a:xfrm>
            <a:off x="2704842" y="4005064"/>
            <a:ext cx="1867158"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2400" dirty="0" smtClean="0">
                <a:latin typeface="Arial" pitchFamily="34" charset="0"/>
                <a:ea typeface="+mj-ea"/>
                <a:cs typeface="Arial" pitchFamily="34" charset="0"/>
              </a:rPr>
              <a:t>generalized</a:t>
            </a:r>
            <a:endParaRPr kumimoji="1" lang="ja-JP" altLang="en-US" sz="24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1" name="タイトル 1"/>
          <p:cNvSpPr txBox="1">
            <a:spLocks/>
          </p:cNvSpPr>
          <p:nvPr/>
        </p:nvSpPr>
        <p:spPr bwMode="auto">
          <a:xfrm>
            <a:off x="185051" y="1838294"/>
            <a:ext cx="4458957"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“Elastic Private Cloud”</a:t>
            </a:r>
            <a:endParaRPr kumimoji="1" lang="ja-JP" altLang="en-US" sz="32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32" name="正方形/長方形 31"/>
          <p:cNvSpPr/>
          <p:nvPr/>
        </p:nvSpPr>
        <p:spPr>
          <a:xfrm>
            <a:off x="5292080" y="332656"/>
            <a:ext cx="3557384" cy="369332"/>
          </a:xfrm>
          <a:prstGeom prst="rect">
            <a:avLst/>
          </a:prstGeom>
        </p:spPr>
        <p:txBody>
          <a:bodyPr wrap="none">
            <a:spAutoFit/>
          </a:bodyPr>
          <a:lstStyle/>
          <a:p>
            <a:r>
              <a:rPr lang="en-US" altLang="ja-JP" dirty="0" smtClean="0">
                <a:hlinkClick r:id="rId6"/>
              </a:rPr>
              <a:t>https://github.com/nii-cloud/dodai</a:t>
            </a:r>
            <a:endParaRPr lang="ja-JP" altLang="en-US" dirty="0"/>
          </a:p>
        </p:txBody>
      </p:sp>
      <p:sp>
        <p:nvSpPr>
          <p:cNvPr id="3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17</a:t>
            </a:fld>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a:xfrm>
            <a:off x="5170220" y="1052736"/>
            <a:ext cx="3788729" cy="5184576"/>
          </a:xfrm>
          <a:prstGeom prst="roundRect">
            <a:avLst>
              <a:gd name="adj" fmla="val 556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179512" y="188640"/>
            <a:ext cx="4248472" cy="582594"/>
          </a:xfrm>
        </p:spPr>
        <p:txBody>
          <a:bodyPr/>
          <a:lstStyle/>
          <a:p>
            <a:r>
              <a:rPr kumimoji="1" lang="en-US" altLang="ja-JP" dirty="0" err="1" smtClean="0">
                <a:latin typeface="Arial Unicode MS" pitchFamily="50" charset="-128"/>
                <a:ea typeface="Arial Unicode MS" pitchFamily="50" charset="-128"/>
                <a:cs typeface="Arial Unicode MS" pitchFamily="50" charset="-128"/>
              </a:rPr>
              <a:t>Dodai</a:t>
            </a:r>
            <a:r>
              <a:rPr kumimoji="1" lang="en-US" altLang="ja-JP" dirty="0" smtClean="0">
                <a:latin typeface="Arial Unicode MS" pitchFamily="50" charset="-128"/>
                <a:ea typeface="Arial Unicode MS" pitchFamily="50" charset="-128"/>
                <a:cs typeface="Arial Unicode MS" pitchFamily="50" charset="-128"/>
              </a:rPr>
              <a:t>-compute</a:t>
            </a:r>
            <a:endParaRPr kumimoji="1" lang="ja-JP" altLang="en-US" dirty="0">
              <a:latin typeface="Arial Unicode MS" pitchFamily="50" charset="-128"/>
              <a:ea typeface="Arial Unicode MS" pitchFamily="50" charset="-128"/>
              <a:cs typeface="Arial Unicode MS" pitchFamily="50" charset="-128"/>
            </a:endParaRPr>
          </a:p>
        </p:txBody>
      </p:sp>
      <p:pic>
        <p:nvPicPr>
          <p:cNvPr id="12" name="Picture 8" descr="MCj04289690000[1]"/>
          <p:cNvPicPr>
            <a:picLocks noChangeAspect="1" noChangeArrowheads="1"/>
          </p:cNvPicPr>
          <p:nvPr/>
        </p:nvPicPr>
        <p:blipFill>
          <a:blip r:embed="rId3" cstate="print"/>
          <a:srcRect/>
          <a:stretch>
            <a:fillRect/>
          </a:stretch>
        </p:blipFill>
        <p:spPr bwMode="auto">
          <a:xfrm>
            <a:off x="5635503" y="1916832"/>
            <a:ext cx="593485" cy="890228"/>
          </a:xfrm>
          <a:prstGeom prst="rect">
            <a:avLst/>
          </a:prstGeom>
          <a:noFill/>
          <a:ln w="9525">
            <a:noFill/>
            <a:miter lim="800000"/>
            <a:headEnd/>
            <a:tailEnd/>
          </a:ln>
        </p:spPr>
      </p:pic>
      <p:pic>
        <p:nvPicPr>
          <p:cNvPr id="18" name="Picture 8" descr="MCj04289690000[1]"/>
          <p:cNvPicPr>
            <a:picLocks noChangeAspect="1" noChangeArrowheads="1"/>
          </p:cNvPicPr>
          <p:nvPr/>
        </p:nvPicPr>
        <p:blipFill>
          <a:blip r:embed="rId3" cstate="print"/>
          <a:srcRect/>
          <a:stretch>
            <a:fillRect/>
          </a:stretch>
        </p:blipFill>
        <p:spPr bwMode="auto">
          <a:xfrm>
            <a:off x="5776180" y="2069232"/>
            <a:ext cx="593485" cy="890228"/>
          </a:xfrm>
          <a:prstGeom prst="rect">
            <a:avLst/>
          </a:prstGeom>
          <a:noFill/>
          <a:ln w="9525">
            <a:noFill/>
            <a:miter lim="800000"/>
            <a:headEnd/>
            <a:tailEnd/>
          </a:ln>
        </p:spPr>
      </p:pic>
      <p:pic>
        <p:nvPicPr>
          <p:cNvPr id="19" name="Picture 8" descr="MCj04289690000[1]"/>
          <p:cNvPicPr>
            <a:picLocks noChangeAspect="1" noChangeArrowheads="1"/>
          </p:cNvPicPr>
          <p:nvPr/>
        </p:nvPicPr>
        <p:blipFill>
          <a:blip r:embed="rId3" cstate="print"/>
          <a:srcRect/>
          <a:stretch>
            <a:fillRect/>
          </a:stretch>
        </p:blipFill>
        <p:spPr bwMode="auto">
          <a:xfrm>
            <a:off x="5916857" y="2221632"/>
            <a:ext cx="593485" cy="890228"/>
          </a:xfrm>
          <a:prstGeom prst="rect">
            <a:avLst/>
          </a:prstGeom>
          <a:noFill/>
          <a:ln w="9525">
            <a:noFill/>
            <a:miter lim="800000"/>
            <a:headEnd/>
            <a:tailEnd/>
          </a:ln>
        </p:spPr>
      </p:pic>
      <p:pic>
        <p:nvPicPr>
          <p:cNvPr id="20" name="Picture 8" descr="MCj04289690000[1]"/>
          <p:cNvPicPr>
            <a:picLocks noChangeAspect="1" noChangeArrowheads="1"/>
          </p:cNvPicPr>
          <p:nvPr/>
        </p:nvPicPr>
        <p:blipFill>
          <a:blip r:embed="rId3" cstate="print"/>
          <a:srcRect/>
          <a:stretch>
            <a:fillRect/>
          </a:stretch>
        </p:blipFill>
        <p:spPr bwMode="auto">
          <a:xfrm>
            <a:off x="6057534" y="2374032"/>
            <a:ext cx="593485" cy="890228"/>
          </a:xfrm>
          <a:prstGeom prst="rect">
            <a:avLst/>
          </a:prstGeom>
          <a:noFill/>
          <a:ln w="9525">
            <a:noFill/>
            <a:miter lim="800000"/>
            <a:headEnd/>
            <a:tailEnd/>
          </a:ln>
        </p:spPr>
      </p:pic>
      <p:pic>
        <p:nvPicPr>
          <p:cNvPr id="21" name="Picture 8" descr="MCj04289690000[1]"/>
          <p:cNvPicPr>
            <a:picLocks noChangeAspect="1" noChangeArrowheads="1"/>
          </p:cNvPicPr>
          <p:nvPr/>
        </p:nvPicPr>
        <p:blipFill>
          <a:blip r:embed="rId3" cstate="print">
            <a:lum bright="-36000" contrast="-42000"/>
          </a:blip>
          <a:srcRect/>
          <a:stretch>
            <a:fillRect/>
          </a:stretch>
        </p:blipFill>
        <p:spPr bwMode="auto">
          <a:xfrm>
            <a:off x="7297226" y="3089684"/>
            <a:ext cx="593485" cy="890228"/>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3" cstate="print">
            <a:lum bright="-36000" contrast="-42000"/>
          </a:blip>
          <a:srcRect/>
          <a:stretch>
            <a:fillRect/>
          </a:stretch>
        </p:blipFill>
        <p:spPr bwMode="auto">
          <a:xfrm>
            <a:off x="7437903" y="3242084"/>
            <a:ext cx="593485" cy="890228"/>
          </a:xfrm>
          <a:prstGeom prst="rect">
            <a:avLst/>
          </a:prstGeom>
          <a:noFill/>
          <a:ln w="9525">
            <a:noFill/>
            <a:miter lim="800000"/>
            <a:headEnd/>
            <a:tailEnd/>
          </a:ln>
        </p:spPr>
      </p:pic>
      <p:pic>
        <p:nvPicPr>
          <p:cNvPr id="23" name="Picture 8" descr="MCj04289690000[1]"/>
          <p:cNvPicPr>
            <a:picLocks noChangeAspect="1" noChangeArrowheads="1"/>
          </p:cNvPicPr>
          <p:nvPr/>
        </p:nvPicPr>
        <p:blipFill>
          <a:blip r:embed="rId3" cstate="print">
            <a:lum bright="-36000" contrast="-42000"/>
          </a:blip>
          <a:srcRect/>
          <a:stretch>
            <a:fillRect/>
          </a:stretch>
        </p:blipFill>
        <p:spPr bwMode="auto">
          <a:xfrm>
            <a:off x="7578580" y="3394484"/>
            <a:ext cx="593485" cy="890228"/>
          </a:xfrm>
          <a:prstGeom prst="rect">
            <a:avLst/>
          </a:prstGeom>
          <a:noFill/>
          <a:ln w="9525">
            <a:noFill/>
            <a:miter lim="800000"/>
            <a:headEnd/>
            <a:tailEnd/>
          </a:ln>
        </p:spPr>
      </p:pic>
      <p:pic>
        <p:nvPicPr>
          <p:cNvPr id="24" name="Picture 8" descr="MCj04289690000[1]"/>
          <p:cNvPicPr>
            <a:picLocks noChangeAspect="1" noChangeArrowheads="1"/>
          </p:cNvPicPr>
          <p:nvPr/>
        </p:nvPicPr>
        <p:blipFill>
          <a:blip r:embed="rId3" cstate="print">
            <a:lum bright="-36000" contrast="-42000"/>
          </a:blip>
          <a:srcRect/>
          <a:stretch>
            <a:fillRect/>
          </a:stretch>
        </p:blipFill>
        <p:spPr bwMode="auto">
          <a:xfrm>
            <a:off x="7719257" y="3546884"/>
            <a:ext cx="593485" cy="890228"/>
          </a:xfrm>
          <a:prstGeom prst="rect">
            <a:avLst/>
          </a:prstGeom>
          <a:noFill/>
          <a:ln w="9525">
            <a:noFill/>
            <a:miter lim="800000"/>
            <a:headEnd/>
            <a:tailEnd/>
          </a:ln>
        </p:spPr>
      </p:pic>
      <p:sp>
        <p:nvSpPr>
          <p:cNvPr id="30" name="テキスト ボックス 29"/>
          <p:cNvSpPr txBox="1"/>
          <p:nvPr/>
        </p:nvSpPr>
        <p:spPr>
          <a:xfrm>
            <a:off x="6499599" y="5805264"/>
            <a:ext cx="1582484" cy="369332"/>
          </a:xfrm>
          <a:prstGeom prst="rect">
            <a:avLst/>
          </a:prstGeom>
          <a:noFill/>
        </p:spPr>
        <p:txBody>
          <a:bodyPr wrap="none" rtlCol="0">
            <a:spAutoFit/>
          </a:bodyPr>
          <a:lstStyle/>
          <a:p>
            <a:r>
              <a:rPr kumimoji="1" lang="en-US" altLang="ja-JP" dirty="0" smtClean="0"/>
              <a:t>Machine Pool</a:t>
            </a:r>
            <a:endParaRPr kumimoji="1" lang="ja-JP" altLang="en-US" dirty="0"/>
          </a:p>
        </p:txBody>
      </p:sp>
      <p:pic>
        <p:nvPicPr>
          <p:cNvPr id="31" name="Picture 8" descr="MCj04289690000[1]"/>
          <p:cNvPicPr>
            <a:picLocks noChangeAspect="1" noChangeArrowheads="1"/>
          </p:cNvPicPr>
          <p:nvPr/>
        </p:nvPicPr>
        <p:blipFill>
          <a:blip r:embed="rId3" cstate="print">
            <a:lum bright="-26000" contrast="-3000"/>
          </a:blip>
          <a:srcRect/>
          <a:stretch>
            <a:fillRect/>
          </a:stretch>
        </p:blipFill>
        <p:spPr bwMode="auto">
          <a:xfrm>
            <a:off x="5701972" y="4221088"/>
            <a:ext cx="593485" cy="890228"/>
          </a:xfrm>
          <a:prstGeom prst="rect">
            <a:avLst/>
          </a:prstGeom>
          <a:noFill/>
          <a:ln w="9525">
            <a:noFill/>
            <a:miter lim="800000"/>
            <a:headEnd/>
            <a:tailEnd/>
          </a:ln>
        </p:spPr>
      </p:pic>
      <p:pic>
        <p:nvPicPr>
          <p:cNvPr id="32" name="Picture 8" descr="MCj04289690000[1]"/>
          <p:cNvPicPr>
            <a:picLocks noChangeAspect="1" noChangeArrowheads="1"/>
          </p:cNvPicPr>
          <p:nvPr/>
        </p:nvPicPr>
        <p:blipFill>
          <a:blip r:embed="rId3" cstate="print">
            <a:lum bright="-26000" contrast="-3000"/>
          </a:blip>
          <a:srcRect/>
          <a:stretch>
            <a:fillRect/>
          </a:stretch>
        </p:blipFill>
        <p:spPr bwMode="auto">
          <a:xfrm>
            <a:off x="5842649" y="4373488"/>
            <a:ext cx="593485" cy="890228"/>
          </a:xfrm>
          <a:prstGeom prst="rect">
            <a:avLst/>
          </a:prstGeom>
          <a:noFill/>
          <a:ln w="9525">
            <a:noFill/>
            <a:miter lim="800000"/>
            <a:headEnd/>
            <a:tailEnd/>
          </a:ln>
        </p:spPr>
      </p:pic>
      <p:pic>
        <p:nvPicPr>
          <p:cNvPr id="33" name="Picture 8" descr="MCj04289690000[1]"/>
          <p:cNvPicPr>
            <a:picLocks noChangeAspect="1" noChangeArrowheads="1"/>
          </p:cNvPicPr>
          <p:nvPr/>
        </p:nvPicPr>
        <p:blipFill>
          <a:blip r:embed="rId3" cstate="print">
            <a:lum bright="-26000" contrast="-3000"/>
          </a:blip>
          <a:srcRect/>
          <a:stretch>
            <a:fillRect/>
          </a:stretch>
        </p:blipFill>
        <p:spPr bwMode="auto">
          <a:xfrm>
            <a:off x="5983326" y="4525888"/>
            <a:ext cx="593485" cy="890228"/>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3" cstate="print">
            <a:lum bright="-26000" contrast="-3000"/>
          </a:blip>
          <a:srcRect/>
          <a:stretch>
            <a:fillRect/>
          </a:stretch>
        </p:blipFill>
        <p:spPr bwMode="auto">
          <a:xfrm>
            <a:off x="6124002" y="4678288"/>
            <a:ext cx="593485" cy="890228"/>
          </a:xfrm>
          <a:prstGeom prst="rect">
            <a:avLst/>
          </a:prstGeom>
          <a:noFill/>
          <a:ln w="9525">
            <a:noFill/>
            <a:miter lim="800000"/>
            <a:headEnd/>
            <a:tailEnd/>
          </a:ln>
        </p:spPr>
      </p:pic>
      <p:cxnSp>
        <p:nvCxnSpPr>
          <p:cNvPr id="36" name="直線コネクタ 35"/>
          <p:cNvCxnSpPr/>
          <p:nvPr/>
        </p:nvCxnSpPr>
        <p:spPr>
          <a:xfrm>
            <a:off x="4239655" y="1052736"/>
            <a:ext cx="66469"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8" descr="MCj04289690000[1]"/>
          <p:cNvPicPr>
            <a:picLocks noChangeAspect="1" noChangeArrowheads="1"/>
          </p:cNvPicPr>
          <p:nvPr/>
        </p:nvPicPr>
        <p:blipFill>
          <a:blip r:embed="rId3" cstate="print"/>
          <a:srcRect/>
          <a:stretch>
            <a:fillRect/>
          </a:stretch>
        </p:blipFill>
        <p:spPr bwMode="auto">
          <a:xfrm>
            <a:off x="1049147" y="1628800"/>
            <a:ext cx="593485" cy="890228"/>
          </a:xfrm>
          <a:prstGeom prst="rect">
            <a:avLst/>
          </a:prstGeom>
          <a:noFill/>
          <a:ln w="9525">
            <a:noFill/>
            <a:miter lim="800000"/>
            <a:headEnd/>
            <a:tailEnd/>
          </a:ln>
        </p:spPr>
      </p:pic>
      <p:sp>
        <p:nvSpPr>
          <p:cNvPr id="39" name="テキスト ボックス 38"/>
          <p:cNvSpPr txBox="1"/>
          <p:nvPr/>
        </p:nvSpPr>
        <p:spPr>
          <a:xfrm>
            <a:off x="7764506" y="2852936"/>
            <a:ext cx="1206421" cy="369332"/>
          </a:xfrm>
          <a:prstGeom prst="rect">
            <a:avLst/>
          </a:prstGeom>
          <a:noFill/>
        </p:spPr>
        <p:txBody>
          <a:bodyPr wrap="none" rtlCol="0">
            <a:spAutoFit/>
          </a:bodyPr>
          <a:lstStyle/>
          <a:p>
            <a:r>
              <a:rPr kumimoji="1" lang="en-US" altLang="ja-JP" dirty="0" smtClean="0"/>
              <a:t>Power Off</a:t>
            </a:r>
            <a:endParaRPr kumimoji="1" lang="ja-JP" altLang="en-US" dirty="0"/>
          </a:p>
        </p:txBody>
      </p:sp>
      <p:sp>
        <p:nvSpPr>
          <p:cNvPr id="40" name="テキスト ボックス 39"/>
          <p:cNvSpPr txBox="1"/>
          <p:nvPr/>
        </p:nvSpPr>
        <p:spPr>
          <a:xfrm>
            <a:off x="5569034" y="1340768"/>
            <a:ext cx="3313728" cy="369332"/>
          </a:xfrm>
          <a:prstGeom prst="rect">
            <a:avLst/>
          </a:prstGeom>
          <a:noFill/>
        </p:spPr>
        <p:txBody>
          <a:bodyPr wrap="none" rtlCol="0">
            <a:spAutoFit/>
          </a:bodyPr>
          <a:lstStyle/>
          <a:p>
            <a:r>
              <a:rPr kumimoji="1" lang="en-US" altLang="ja-JP" dirty="0" smtClean="0"/>
              <a:t>Power On/Default OS installed</a:t>
            </a:r>
            <a:endParaRPr kumimoji="1" lang="ja-JP" altLang="en-US" dirty="0"/>
          </a:p>
        </p:txBody>
      </p:sp>
      <p:sp>
        <p:nvSpPr>
          <p:cNvPr id="41" name="テキスト ボックス 40"/>
          <p:cNvSpPr txBox="1"/>
          <p:nvPr/>
        </p:nvSpPr>
        <p:spPr>
          <a:xfrm>
            <a:off x="5635503" y="3789040"/>
            <a:ext cx="1107996" cy="369332"/>
          </a:xfrm>
          <a:prstGeom prst="rect">
            <a:avLst/>
          </a:prstGeom>
          <a:noFill/>
        </p:spPr>
        <p:txBody>
          <a:bodyPr wrap="none" rtlCol="0">
            <a:spAutoFit/>
          </a:bodyPr>
          <a:lstStyle/>
          <a:p>
            <a:r>
              <a:rPr kumimoji="1" lang="en-US" altLang="ja-JP" dirty="0" smtClean="0"/>
              <a:t>Clean up</a:t>
            </a:r>
            <a:endParaRPr kumimoji="1" lang="ja-JP" altLang="en-US" dirty="0"/>
          </a:p>
        </p:txBody>
      </p:sp>
      <p:cxnSp>
        <p:nvCxnSpPr>
          <p:cNvPr id="43" name="直線コネクタ 42"/>
          <p:cNvCxnSpPr/>
          <p:nvPr/>
        </p:nvCxnSpPr>
        <p:spPr>
          <a:xfrm>
            <a:off x="583865" y="2780928"/>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2"/>
          </p:cNvCxnSpPr>
          <p:nvPr/>
        </p:nvCxnSpPr>
        <p:spPr>
          <a:xfrm flipV="1">
            <a:off x="1315023"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3" name="Picture 8" descr="MCj04289690000[1]"/>
          <p:cNvPicPr>
            <a:picLocks noChangeAspect="1" noChangeArrowheads="1"/>
          </p:cNvPicPr>
          <p:nvPr/>
        </p:nvPicPr>
        <p:blipFill>
          <a:blip r:embed="rId3" cstate="print"/>
          <a:srcRect/>
          <a:stretch>
            <a:fillRect/>
          </a:stretch>
        </p:blipFill>
        <p:spPr bwMode="auto">
          <a:xfrm>
            <a:off x="1851510" y="1628800"/>
            <a:ext cx="593485" cy="890228"/>
          </a:xfrm>
          <a:prstGeom prst="rect">
            <a:avLst/>
          </a:prstGeom>
          <a:noFill/>
          <a:ln w="9525">
            <a:noFill/>
            <a:miter lim="800000"/>
            <a:headEnd/>
            <a:tailEnd/>
          </a:ln>
        </p:spPr>
      </p:pic>
      <p:cxnSp>
        <p:nvCxnSpPr>
          <p:cNvPr id="54" name="直線コネクタ 53"/>
          <p:cNvCxnSpPr>
            <a:endCxn id="53" idx="2"/>
          </p:cNvCxnSpPr>
          <p:nvPr/>
        </p:nvCxnSpPr>
        <p:spPr>
          <a:xfrm flipV="1">
            <a:off x="2117386"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8" descr="MCj04289690000[1]"/>
          <p:cNvPicPr>
            <a:picLocks noChangeAspect="1" noChangeArrowheads="1"/>
          </p:cNvPicPr>
          <p:nvPr/>
        </p:nvPicPr>
        <p:blipFill>
          <a:blip r:embed="rId3" cstate="print"/>
          <a:srcRect/>
          <a:stretch>
            <a:fillRect/>
          </a:stretch>
        </p:blipFill>
        <p:spPr bwMode="auto">
          <a:xfrm>
            <a:off x="2644401" y="1628800"/>
            <a:ext cx="593485" cy="890228"/>
          </a:xfrm>
          <a:prstGeom prst="rect">
            <a:avLst/>
          </a:prstGeom>
          <a:noFill/>
          <a:ln w="9525">
            <a:noFill/>
            <a:miter lim="800000"/>
            <a:headEnd/>
            <a:tailEnd/>
          </a:ln>
        </p:spPr>
      </p:pic>
      <p:cxnSp>
        <p:nvCxnSpPr>
          <p:cNvPr id="56" name="直線コネクタ 55"/>
          <p:cNvCxnSpPr>
            <a:endCxn id="55" idx="2"/>
          </p:cNvCxnSpPr>
          <p:nvPr/>
        </p:nvCxnSpPr>
        <p:spPr>
          <a:xfrm flipV="1">
            <a:off x="2910277" y="2519028"/>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右矢印 56"/>
          <p:cNvSpPr/>
          <p:nvPr/>
        </p:nvSpPr>
        <p:spPr>
          <a:xfrm flipH="1">
            <a:off x="3641435" y="2060848"/>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Picture 8" descr="MCj04289690000[1]"/>
          <p:cNvPicPr>
            <a:picLocks noChangeAspect="1" noChangeArrowheads="1"/>
          </p:cNvPicPr>
          <p:nvPr/>
        </p:nvPicPr>
        <p:blipFill>
          <a:blip r:embed="rId3" cstate="print"/>
          <a:srcRect/>
          <a:stretch>
            <a:fillRect/>
          </a:stretch>
        </p:blipFill>
        <p:spPr bwMode="auto">
          <a:xfrm>
            <a:off x="916209" y="4725144"/>
            <a:ext cx="593485" cy="890228"/>
          </a:xfrm>
          <a:prstGeom prst="rect">
            <a:avLst/>
          </a:prstGeom>
          <a:noFill/>
          <a:ln w="9525">
            <a:noFill/>
            <a:miter lim="800000"/>
            <a:headEnd/>
            <a:tailEnd/>
          </a:ln>
        </p:spPr>
      </p:pic>
      <p:cxnSp>
        <p:nvCxnSpPr>
          <p:cNvPr id="59" name="直線コネクタ 58"/>
          <p:cNvCxnSpPr/>
          <p:nvPr/>
        </p:nvCxnSpPr>
        <p:spPr>
          <a:xfrm>
            <a:off x="450927" y="5877272"/>
            <a:ext cx="312403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a:endCxn id="58" idx="2"/>
          </p:cNvCxnSpPr>
          <p:nvPr/>
        </p:nvCxnSpPr>
        <p:spPr>
          <a:xfrm flipV="1">
            <a:off x="1182085"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1" name="Picture 8" descr="MCj04289690000[1]"/>
          <p:cNvPicPr>
            <a:picLocks noChangeAspect="1" noChangeArrowheads="1"/>
          </p:cNvPicPr>
          <p:nvPr/>
        </p:nvPicPr>
        <p:blipFill>
          <a:blip r:embed="rId3" cstate="print"/>
          <a:srcRect/>
          <a:stretch>
            <a:fillRect/>
          </a:stretch>
        </p:blipFill>
        <p:spPr bwMode="auto">
          <a:xfrm>
            <a:off x="1718572" y="4725144"/>
            <a:ext cx="593485" cy="890228"/>
          </a:xfrm>
          <a:prstGeom prst="rect">
            <a:avLst/>
          </a:prstGeom>
          <a:noFill/>
          <a:ln w="9525">
            <a:noFill/>
            <a:miter lim="800000"/>
            <a:headEnd/>
            <a:tailEnd/>
          </a:ln>
        </p:spPr>
      </p:pic>
      <p:cxnSp>
        <p:nvCxnSpPr>
          <p:cNvPr id="62" name="直線コネクタ 61"/>
          <p:cNvCxnSpPr>
            <a:endCxn id="61" idx="2"/>
          </p:cNvCxnSpPr>
          <p:nvPr/>
        </p:nvCxnSpPr>
        <p:spPr>
          <a:xfrm flipV="1">
            <a:off x="1984448"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8" descr="MCj04289690000[1]"/>
          <p:cNvPicPr>
            <a:picLocks noChangeAspect="1" noChangeArrowheads="1"/>
          </p:cNvPicPr>
          <p:nvPr/>
        </p:nvPicPr>
        <p:blipFill>
          <a:blip r:embed="rId3" cstate="print"/>
          <a:srcRect/>
          <a:stretch>
            <a:fillRect/>
          </a:stretch>
        </p:blipFill>
        <p:spPr bwMode="auto">
          <a:xfrm>
            <a:off x="2511463" y="4725144"/>
            <a:ext cx="593485" cy="890228"/>
          </a:xfrm>
          <a:prstGeom prst="rect">
            <a:avLst/>
          </a:prstGeom>
          <a:noFill/>
          <a:ln w="9525">
            <a:noFill/>
            <a:miter lim="800000"/>
            <a:headEnd/>
            <a:tailEnd/>
          </a:ln>
        </p:spPr>
      </p:pic>
      <p:cxnSp>
        <p:nvCxnSpPr>
          <p:cNvPr id="64" name="直線コネクタ 63"/>
          <p:cNvCxnSpPr>
            <a:endCxn id="63" idx="2"/>
          </p:cNvCxnSpPr>
          <p:nvPr/>
        </p:nvCxnSpPr>
        <p:spPr>
          <a:xfrm flipV="1">
            <a:off x="2777339" y="5615372"/>
            <a:ext cx="30867" cy="26190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右矢印 64"/>
          <p:cNvSpPr/>
          <p:nvPr/>
        </p:nvSpPr>
        <p:spPr>
          <a:xfrm>
            <a:off x="3707904" y="5373216"/>
            <a:ext cx="1196441" cy="288032"/>
          </a:xfrm>
          <a:prstGeom prst="righ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曲折矢印 65"/>
          <p:cNvSpPr/>
          <p:nvPr/>
        </p:nvSpPr>
        <p:spPr>
          <a:xfrm rot="16200000" flipV="1">
            <a:off x="7034120" y="4511890"/>
            <a:ext cx="792089" cy="930566"/>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8" name="曲折矢印 67"/>
          <p:cNvSpPr/>
          <p:nvPr/>
        </p:nvSpPr>
        <p:spPr>
          <a:xfrm rot="10800000" flipV="1">
            <a:off x="7097820" y="1844825"/>
            <a:ext cx="731159" cy="1008113"/>
          </a:xfrm>
          <a:prstGeom prst="ben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p:cNvSpPr txBox="1"/>
          <p:nvPr/>
        </p:nvSpPr>
        <p:spPr>
          <a:xfrm>
            <a:off x="3641435" y="1556792"/>
            <a:ext cx="1531188" cy="369332"/>
          </a:xfrm>
          <a:prstGeom prst="rect">
            <a:avLst/>
          </a:prstGeom>
          <a:noFill/>
        </p:spPr>
        <p:txBody>
          <a:bodyPr wrap="none" rtlCol="0">
            <a:spAutoFit/>
          </a:bodyPr>
          <a:lstStyle/>
          <a:p>
            <a:r>
              <a:rPr kumimoji="1" lang="en-US" altLang="ja-JP" dirty="0" smtClean="0"/>
              <a:t>Run instance</a:t>
            </a:r>
            <a:endParaRPr kumimoji="1" lang="ja-JP" altLang="en-US" dirty="0"/>
          </a:p>
        </p:txBody>
      </p:sp>
      <p:sp>
        <p:nvSpPr>
          <p:cNvPr id="70" name="テキスト ボックス 69"/>
          <p:cNvSpPr txBox="1"/>
          <p:nvPr/>
        </p:nvSpPr>
        <p:spPr>
          <a:xfrm>
            <a:off x="3176153" y="4941168"/>
            <a:ext cx="2121158" cy="369332"/>
          </a:xfrm>
          <a:prstGeom prst="rect">
            <a:avLst/>
          </a:prstGeom>
          <a:noFill/>
        </p:spPr>
        <p:txBody>
          <a:bodyPr wrap="none" rtlCol="0">
            <a:spAutoFit/>
          </a:bodyPr>
          <a:lstStyle/>
          <a:p>
            <a:r>
              <a:rPr kumimoji="1" lang="en-US" altLang="ja-JP" dirty="0" smtClean="0"/>
              <a:t>Terminate instance</a:t>
            </a:r>
            <a:endParaRPr kumimoji="1" lang="ja-JP" altLang="en-US" dirty="0"/>
          </a:p>
        </p:txBody>
      </p:sp>
      <p:sp>
        <p:nvSpPr>
          <p:cNvPr id="71" name="テキスト ボックス 70"/>
          <p:cNvSpPr txBox="1"/>
          <p:nvPr/>
        </p:nvSpPr>
        <p:spPr>
          <a:xfrm>
            <a:off x="1780305" y="105273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72" name="テキスト ボックス 71"/>
          <p:cNvSpPr txBox="1"/>
          <p:nvPr/>
        </p:nvSpPr>
        <p:spPr>
          <a:xfrm>
            <a:off x="1846774" y="4293096"/>
            <a:ext cx="915635" cy="369332"/>
          </a:xfrm>
          <a:prstGeom prst="rect">
            <a:avLst/>
          </a:prstGeom>
          <a:noFill/>
        </p:spPr>
        <p:txBody>
          <a:bodyPr wrap="none" rtlCol="0">
            <a:spAutoFit/>
          </a:bodyPr>
          <a:lstStyle/>
          <a:p>
            <a:r>
              <a:rPr kumimoji="1" lang="en-US" altLang="ja-JP" dirty="0" smtClean="0"/>
              <a:t>Cluster</a:t>
            </a:r>
            <a:endParaRPr kumimoji="1" lang="ja-JP" altLang="en-US" dirty="0"/>
          </a:p>
        </p:txBody>
      </p:sp>
      <p:sp>
        <p:nvSpPr>
          <p:cNvPr id="45" name="正方形/長方形 44"/>
          <p:cNvSpPr/>
          <p:nvPr/>
        </p:nvSpPr>
        <p:spPr>
          <a:xfrm>
            <a:off x="1187624" y="3212976"/>
            <a:ext cx="3744416"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OpenStack</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Compute</a:t>
            </a:r>
            <a:r>
              <a:rPr lang="ja-JP" altLang="en-US" sz="2000" dirty="0" smtClean="0">
                <a:latin typeface="HGP創英角ｺﾞｼｯｸUB" pitchFamily="50" charset="-128"/>
                <a:ea typeface="HGP創英角ｺﾞｼｯｸUB" pitchFamily="50" charset="-128"/>
                <a:cs typeface="Arial Unicode MS" pitchFamily="50" charset="-128"/>
              </a:rPr>
              <a:t>　</a:t>
            </a:r>
            <a:r>
              <a:rPr lang="en-US" altLang="ja-JP" sz="2000" dirty="0" smtClean="0">
                <a:latin typeface="HGP創英角ｺﾞｼｯｸUB" pitchFamily="50" charset="-128"/>
                <a:ea typeface="HGP創英角ｺﾞｼｯｸUB" pitchFamily="50" charset="-128"/>
                <a:cs typeface="Arial Unicode MS" pitchFamily="50" charset="-128"/>
              </a:rPr>
              <a:t>nova </a:t>
            </a:r>
            <a:r>
              <a:rPr lang="ja-JP" altLang="en-US" sz="2000" dirty="0" smtClean="0">
                <a:latin typeface="HGP創英角ｺﾞｼｯｸUB" pitchFamily="50" charset="-128"/>
                <a:ea typeface="HGP創英角ｺﾞｼｯｸUB" pitchFamily="50" charset="-128"/>
                <a:cs typeface="Arial Unicode MS" pitchFamily="50" charset="-128"/>
              </a:rPr>
              <a:t>に</a:t>
            </a:r>
            <a:endParaRPr lang="en-US" altLang="ja-JP" sz="2000" dirty="0" smtClean="0">
              <a:latin typeface="HGP創英角ｺﾞｼｯｸUB" pitchFamily="50" charset="-128"/>
              <a:ea typeface="HGP創英角ｺﾞｼｯｸUB" pitchFamily="50" charset="-128"/>
              <a:cs typeface="Arial Unicode MS" pitchFamily="50" charset="-128"/>
            </a:endParaRPr>
          </a:p>
          <a:p>
            <a:r>
              <a:rPr lang="ja-JP" altLang="en-US" sz="2000" dirty="0" smtClean="0">
                <a:latin typeface="HGP創英角ｺﾞｼｯｸUB" pitchFamily="50" charset="-128"/>
                <a:ea typeface="HGP創英角ｺﾞｼｯｸUB" pitchFamily="50" charset="-128"/>
                <a:cs typeface="Arial Unicode MS" pitchFamily="50" charset="-128"/>
              </a:rPr>
              <a:t>ベアメタル対応部を追加</a:t>
            </a:r>
            <a:endParaRPr lang="en-US" altLang="ja-JP" sz="2000" dirty="0" smtClean="0">
              <a:latin typeface="HGP創英角ｺﾞｼｯｸUB" pitchFamily="50" charset="-128"/>
              <a:ea typeface="HGP創英角ｺﾞｼｯｸUB" pitchFamily="50" charset="-128"/>
              <a:cs typeface="Arial Unicode MS" pitchFamily="50" charset="-128"/>
            </a:endParaRPr>
          </a:p>
        </p:txBody>
      </p:sp>
      <p:sp>
        <p:nvSpPr>
          <p:cNvPr id="46" name="スライド番号プレースホルダ 2"/>
          <p:cNvSpPr txBox="1">
            <a:spLocks/>
          </p:cNvSpPr>
          <p:nvPr/>
        </p:nvSpPr>
        <p:spPr>
          <a:xfrm>
            <a:off x="8572500" y="6643688"/>
            <a:ext cx="500063" cy="14287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D49EB63-8A47-42A8-B1AF-7D6D75D2383C}" type="slidenum">
              <a:rPr kumimoji="1" lang="ja-JP" alt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MCj04289690000[1]"/>
          <p:cNvPicPr>
            <a:picLocks noChangeAspect="1" noChangeArrowheads="1"/>
          </p:cNvPicPr>
          <p:nvPr/>
        </p:nvPicPr>
        <p:blipFill>
          <a:blip r:embed="rId3" cstate="print"/>
          <a:srcRect/>
          <a:stretch>
            <a:fillRect/>
          </a:stretch>
        </p:blipFill>
        <p:spPr bwMode="auto">
          <a:xfrm>
            <a:off x="683568" y="4077072"/>
            <a:ext cx="857256" cy="1088057"/>
          </a:xfrm>
          <a:prstGeom prst="rect">
            <a:avLst/>
          </a:prstGeom>
          <a:noFill/>
          <a:ln w="9525">
            <a:noFill/>
            <a:miter lim="800000"/>
            <a:headEnd/>
            <a:tailEnd/>
          </a:ln>
        </p:spPr>
      </p:pic>
      <p:grpSp>
        <p:nvGrpSpPr>
          <p:cNvPr id="3" name="グループ化 82"/>
          <p:cNvGrpSpPr/>
          <p:nvPr/>
        </p:nvGrpSpPr>
        <p:grpSpPr>
          <a:xfrm>
            <a:off x="6034316" y="4293096"/>
            <a:ext cx="2317643" cy="1928826"/>
            <a:chOff x="7096140" y="4286256"/>
            <a:chExt cx="2510780" cy="1928826"/>
          </a:xfrm>
        </p:grpSpPr>
        <p:pic>
          <p:nvPicPr>
            <p:cNvPr id="84" name="Picture 8" descr="MCj04289690000[1]"/>
            <p:cNvPicPr>
              <a:picLocks noChangeAspect="1" noChangeArrowheads="1"/>
            </p:cNvPicPr>
            <p:nvPr/>
          </p:nvPicPr>
          <p:blipFill>
            <a:blip r:embed="rId3" cstate="print"/>
            <a:srcRect/>
            <a:stretch>
              <a:fillRect/>
            </a:stretch>
          </p:blipFill>
          <p:spPr bwMode="auto">
            <a:xfrm>
              <a:off x="8079426" y="4286256"/>
              <a:ext cx="642942" cy="890228"/>
            </a:xfrm>
            <a:prstGeom prst="rect">
              <a:avLst/>
            </a:prstGeom>
            <a:noFill/>
            <a:ln w="9525">
              <a:noFill/>
              <a:miter lim="800000"/>
              <a:headEnd/>
              <a:tailEnd/>
            </a:ln>
          </p:spPr>
        </p:pic>
        <p:pic>
          <p:nvPicPr>
            <p:cNvPr id="85" name="Picture 8" descr="MCj04289690000[1]"/>
            <p:cNvPicPr>
              <a:picLocks noChangeAspect="1" noChangeArrowheads="1"/>
            </p:cNvPicPr>
            <p:nvPr/>
          </p:nvPicPr>
          <p:blipFill>
            <a:blip r:embed="rId3" cstate="print"/>
            <a:srcRect/>
            <a:stretch>
              <a:fillRect/>
            </a:stretch>
          </p:blipFill>
          <p:spPr bwMode="auto">
            <a:xfrm>
              <a:off x="8508054" y="4392962"/>
              <a:ext cx="642942" cy="890228"/>
            </a:xfrm>
            <a:prstGeom prst="rect">
              <a:avLst/>
            </a:prstGeom>
            <a:noFill/>
            <a:ln w="9525">
              <a:noFill/>
              <a:miter lim="800000"/>
              <a:headEnd/>
              <a:tailEnd/>
            </a:ln>
          </p:spPr>
        </p:pic>
        <p:pic>
          <p:nvPicPr>
            <p:cNvPr id="86" name="Picture 8" descr="MCj04289690000[1]"/>
            <p:cNvPicPr>
              <a:picLocks noChangeAspect="1" noChangeArrowheads="1"/>
            </p:cNvPicPr>
            <p:nvPr/>
          </p:nvPicPr>
          <p:blipFill>
            <a:blip r:embed="rId3" cstate="print"/>
            <a:srcRect/>
            <a:stretch>
              <a:fillRect/>
            </a:stretch>
          </p:blipFill>
          <p:spPr bwMode="auto">
            <a:xfrm>
              <a:off x="8963978" y="4562414"/>
              <a:ext cx="642942" cy="890228"/>
            </a:xfrm>
            <a:prstGeom prst="rect">
              <a:avLst/>
            </a:prstGeom>
            <a:noFill/>
            <a:ln w="9525">
              <a:noFill/>
              <a:miter lim="800000"/>
              <a:headEnd/>
              <a:tailEnd/>
            </a:ln>
          </p:spPr>
        </p:pic>
        <p:pic>
          <p:nvPicPr>
            <p:cNvPr id="87" name="Picture 8" descr="MCj04289690000[1]"/>
            <p:cNvPicPr>
              <a:picLocks noChangeAspect="1" noChangeArrowheads="1"/>
            </p:cNvPicPr>
            <p:nvPr/>
          </p:nvPicPr>
          <p:blipFill>
            <a:blip r:embed="rId3" cstate="print"/>
            <a:srcRect/>
            <a:stretch>
              <a:fillRect/>
            </a:stretch>
          </p:blipFill>
          <p:spPr bwMode="auto">
            <a:xfrm>
              <a:off x="7596206" y="4643446"/>
              <a:ext cx="642942" cy="890228"/>
            </a:xfrm>
            <a:prstGeom prst="rect">
              <a:avLst/>
            </a:prstGeom>
            <a:noFill/>
            <a:ln w="9525">
              <a:noFill/>
              <a:miter lim="800000"/>
              <a:headEnd/>
              <a:tailEnd/>
            </a:ln>
          </p:spPr>
        </p:pic>
        <p:pic>
          <p:nvPicPr>
            <p:cNvPr id="88" name="Picture 8" descr="MCj04289690000[1]"/>
            <p:cNvPicPr>
              <a:picLocks noChangeAspect="1" noChangeArrowheads="1"/>
            </p:cNvPicPr>
            <p:nvPr/>
          </p:nvPicPr>
          <p:blipFill>
            <a:blip r:embed="rId3" cstate="print"/>
            <a:srcRect/>
            <a:stretch>
              <a:fillRect/>
            </a:stretch>
          </p:blipFill>
          <p:spPr bwMode="auto">
            <a:xfrm>
              <a:off x="8024834" y="4786322"/>
              <a:ext cx="642942" cy="890228"/>
            </a:xfrm>
            <a:prstGeom prst="rect">
              <a:avLst/>
            </a:prstGeom>
            <a:noFill/>
            <a:ln w="9525">
              <a:noFill/>
              <a:miter lim="800000"/>
              <a:headEnd/>
              <a:tailEnd/>
            </a:ln>
          </p:spPr>
        </p:pic>
        <p:pic>
          <p:nvPicPr>
            <p:cNvPr id="89" name="Picture 8" descr="MCj04289690000[1]"/>
            <p:cNvPicPr>
              <a:picLocks noChangeAspect="1" noChangeArrowheads="1"/>
            </p:cNvPicPr>
            <p:nvPr/>
          </p:nvPicPr>
          <p:blipFill>
            <a:blip r:embed="rId3" cstate="print"/>
            <a:srcRect/>
            <a:stretch>
              <a:fillRect/>
            </a:stretch>
          </p:blipFill>
          <p:spPr bwMode="auto">
            <a:xfrm>
              <a:off x="8453462" y="4896226"/>
              <a:ext cx="642942" cy="890228"/>
            </a:xfrm>
            <a:prstGeom prst="rect">
              <a:avLst/>
            </a:prstGeom>
            <a:noFill/>
            <a:ln w="9525">
              <a:noFill/>
              <a:miter lim="800000"/>
              <a:headEnd/>
              <a:tailEnd/>
            </a:ln>
          </p:spPr>
        </p:pic>
        <p:pic>
          <p:nvPicPr>
            <p:cNvPr id="90" name="Picture 8" descr="MCj04289690000[1]"/>
            <p:cNvPicPr>
              <a:picLocks noChangeAspect="1" noChangeArrowheads="1"/>
            </p:cNvPicPr>
            <p:nvPr/>
          </p:nvPicPr>
          <p:blipFill>
            <a:blip r:embed="rId3" cstate="print"/>
            <a:srcRect/>
            <a:stretch>
              <a:fillRect/>
            </a:stretch>
          </p:blipFill>
          <p:spPr bwMode="auto">
            <a:xfrm>
              <a:off x="7096140" y="5039102"/>
              <a:ext cx="642942" cy="890228"/>
            </a:xfrm>
            <a:prstGeom prst="rect">
              <a:avLst/>
            </a:prstGeom>
            <a:noFill/>
            <a:ln w="9525">
              <a:noFill/>
              <a:miter lim="800000"/>
              <a:headEnd/>
              <a:tailEnd/>
            </a:ln>
          </p:spPr>
        </p:pic>
        <p:pic>
          <p:nvPicPr>
            <p:cNvPr id="91" name="Picture 8" descr="MCj04289690000[1]"/>
            <p:cNvPicPr>
              <a:picLocks noChangeAspect="1" noChangeArrowheads="1"/>
            </p:cNvPicPr>
            <p:nvPr/>
          </p:nvPicPr>
          <p:blipFill>
            <a:blip r:embed="rId3" cstate="print"/>
            <a:srcRect/>
            <a:stretch>
              <a:fillRect/>
            </a:stretch>
          </p:blipFill>
          <p:spPr bwMode="auto">
            <a:xfrm>
              <a:off x="7524768" y="5181978"/>
              <a:ext cx="642942" cy="890228"/>
            </a:xfrm>
            <a:prstGeom prst="rect">
              <a:avLst/>
            </a:prstGeom>
            <a:noFill/>
            <a:ln w="9525">
              <a:noFill/>
              <a:miter lim="800000"/>
              <a:headEnd/>
              <a:tailEnd/>
            </a:ln>
          </p:spPr>
        </p:pic>
        <p:pic>
          <p:nvPicPr>
            <p:cNvPr id="92" name="Picture 8" descr="MCj04289690000[1]"/>
            <p:cNvPicPr>
              <a:picLocks noChangeAspect="1" noChangeArrowheads="1"/>
            </p:cNvPicPr>
            <p:nvPr/>
          </p:nvPicPr>
          <p:blipFill>
            <a:blip r:embed="rId3" cstate="print"/>
            <a:srcRect/>
            <a:stretch>
              <a:fillRect/>
            </a:stretch>
          </p:blipFill>
          <p:spPr bwMode="auto">
            <a:xfrm>
              <a:off x="7953396" y="5324854"/>
              <a:ext cx="642942" cy="890228"/>
            </a:xfrm>
            <a:prstGeom prst="rect">
              <a:avLst/>
            </a:prstGeom>
            <a:noFill/>
            <a:ln w="9525">
              <a:noFill/>
              <a:miter lim="800000"/>
              <a:headEnd/>
              <a:tailEnd/>
            </a:ln>
          </p:spPr>
        </p:pic>
      </p:grpSp>
      <p:sp>
        <p:nvSpPr>
          <p:cNvPr id="93" name="テキスト ボックス 92"/>
          <p:cNvSpPr txBox="1"/>
          <p:nvPr/>
        </p:nvSpPr>
        <p:spPr>
          <a:xfrm>
            <a:off x="7496633" y="4869161"/>
            <a:ext cx="1395847"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Target machines</a:t>
            </a:r>
            <a:endParaRPr kumimoji="1" lang="ja-JP" altLang="en-US" sz="1200" dirty="0">
              <a:latin typeface="Arial" pitchFamily="34" charset="0"/>
              <a:cs typeface="Arial" pitchFamily="34" charset="0"/>
            </a:endParaRPr>
          </a:p>
        </p:txBody>
      </p:sp>
      <p:sp>
        <p:nvSpPr>
          <p:cNvPr id="94" name="角丸四角形 93"/>
          <p:cNvSpPr/>
          <p:nvPr/>
        </p:nvSpPr>
        <p:spPr>
          <a:xfrm>
            <a:off x="5582450" y="5661248"/>
            <a:ext cx="1186970" cy="35719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Node</a:t>
            </a:r>
            <a:endParaRPr kumimoji="1" lang="ja-JP" altLang="en-US" sz="1600" dirty="0">
              <a:latin typeface="Arial" pitchFamily="34" charset="0"/>
              <a:cs typeface="Arial" pitchFamily="34" charset="0"/>
            </a:endParaRPr>
          </a:p>
        </p:txBody>
      </p:sp>
      <p:sp>
        <p:nvSpPr>
          <p:cNvPr id="95" name="角丸四角形 94"/>
          <p:cNvSpPr/>
          <p:nvPr/>
        </p:nvSpPr>
        <p:spPr>
          <a:xfrm>
            <a:off x="0" y="4869159"/>
            <a:ext cx="2060537" cy="4320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600" dirty="0" smtClean="0">
                <a:latin typeface="Arial" pitchFamily="34" charset="0"/>
                <a:cs typeface="Arial" pitchFamily="34" charset="0"/>
              </a:rPr>
              <a:t>Deployment Server</a:t>
            </a:r>
            <a:endParaRPr kumimoji="1" lang="ja-JP" altLang="en-US" sz="1600" dirty="0">
              <a:latin typeface="Arial" pitchFamily="34" charset="0"/>
              <a:cs typeface="Arial" pitchFamily="34" charset="0"/>
            </a:endParaRPr>
          </a:p>
        </p:txBody>
      </p:sp>
      <p:sp>
        <p:nvSpPr>
          <p:cNvPr id="96" name="円形吹き出し 95"/>
          <p:cNvSpPr/>
          <p:nvPr/>
        </p:nvSpPr>
        <p:spPr>
          <a:xfrm>
            <a:off x="1115616" y="1116764"/>
            <a:ext cx="3976034" cy="3320348"/>
          </a:xfrm>
          <a:prstGeom prst="wedgeEllipseCallout">
            <a:avLst>
              <a:gd name="adj1" fmla="val -39523"/>
              <a:gd name="adj2" fmla="val 597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97" name="角丸四角形 96"/>
          <p:cNvSpPr/>
          <p:nvPr/>
        </p:nvSpPr>
        <p:spPr>
          <a:xfrm>
            <a:off x="1381492" y="2996952"/>
            <a:ext cx="1794661"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Client</a:t>
            </a:r>
            <a:endParaRPr kumimoji="1" lang="ja-JP" altLang="en-US" sz="1400" dirty="0">
              <a:latin typeface="Arial" pitchFamily="34" charset="0"/>
              <a:cs typeface="Arial" pitchFamily="34" charset="0"/>
            </a:endParaRPr>
          </a:p>
        </p:txBody>
      </p:sp>
      <p:sp>
        <p:nvSpPr>
          <p:cNvPr id="98" name="角丸四角形 97"/>
          <p:cNvSpPr/>
          <p:nvPr/>
        </p:nvSpPr>
        <p:spPr>
          <a:xfrm>
            <a:off x="3641435" y="1124744"/>
            <a:ext cx="2380780" cy="19442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Puppet Server</a:t>
            </a:r>
            <a:endParaRPr kumimoji="1" lang="ja-JP" altLang="en-US" sz="1400" dirty="0">
              <a:latin typeface="Arial" pitchFamily="34" charset="0"/>
              <a:cs typeface="Arial" pitchFamily="34" charset="0"/>
            </a:endParaRPr>
          </a:p>
        </p:txBody>
      </p:sp>
      <p:sp>
        <p:nvSpPr>
          <p:cNvPr id="100" name="雲 99"/>
          <p:cNvSpPr/>
          <p:nvPr/>
        </p:nvSpPr>
        <p:spPr>
          <a:xfrm>
            <a:off x="6513015" y="1978215"/>
            <a:ext cx="2326412" cy="1158398"/>
          </a:xfrm>
          <a:prstGeom prst="cloud">
            <a:avLst/>
          </a:prstGeom>
          <a:ln>
            <a:solidFill>
              <a:schemeClr val="bg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1" name="角丸四角形 100"/>
          <p:cNvSpPr/>
          <p:nvPr/>
        </p:nvSpPr>
        <p:spPr>
          <a:xfrm>
            <a:off x="6729258" y="1993605"/>
            <a:ext cx="1252913" cy="42862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600" dirty="0" smtClean="0">
                <a:latin typeface="Arial" pitchFamily="34" charset="0"/>
                <a:cs typeface="Arial" pitchFamily="34" charset="0"/>
              </a:rPr>
              <a:t>PPA</a:t>
            </a:r>
            <a:endParaRPr kumimoji="1" lang="ja-JP" altLang="en-US" sz="1600" dirty="0">
              <a:latin typeface="Arial" pitchFamily="34" charset="0"/>
              <a:cs typeface="Arial" pitchFamily="34" charset="0"/>
            </a:endParaRPr>
          </a:p>
        </p:txBody>
      </p:sp>
      <p:sp>
        <p:nvSpPr>
          <p:cNvPr id="102" name="角丸四角形 101"/>
          <p:cNvSpPr/>
          <p:nvPr/>
        </p:nvSpPr>
        <p:spPr>
          <a:xfrm>
            <a:off x="7256800" y="2350795"/>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3" name="角丸四角形 102"/>
          <p:cNvSpPr/>
          <p:nvPr/>
        </p:nvSpPr>
        <p:spPr>
          <a:xfrm>
            <a:off x="7520571" y="2636547"/>
            <a:ext cx="989142" cy="3571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1200" dirty="0" smtClean="0">
                <a:latin typeface="Arial" pitchFamily="34" charset="0"/>
                <a:cs typeface="Arial" pitchFamily="34" charset="0"/>
              </a:rPr>
              <a:t>package</a:t>
            </a:r>
            <a:endParaRPr kumimoji="1" lang="ja-JP" altLang="en-US" sz="1200" dirty="0">
              <a:latin typeface="Arial" pitchFamily="34" charset="0"/>
              <a:cs typeface="Arial" pitchFamily="34" charset="0"/>
            </a:endParaRPr>
          </a:p>
        </p:txBody>
      </p:sp>
      <p:sp>
        <p:nvSpPr>
          <p:cNvPr id="104" name="テキスト ボックス 103"/>
          <p:cNvSpPr txBox="1"/>
          <p:nvPr/>
        </p:nvSpPr>
        <p:spPr>
          <a:xfrm>
            <a:off x="6645953" y="1546168"/>
            <a:ext cx="1927599" cy="276999"/>
          </a:xfrm>
          <a:prstGeom prst="rect">
            <a:avLst/>
          </a:prstGeom>
          <a:noFill/>
        </p:spPr>
        <p:txBody>
          <a:bodyPr wrap="square" rtlCol="0">
            <a:spAutoFit/>
          </a:bodyPr>
          <a:lstStyle/>
          <a:p>
            <a:r>
              <a:rPr lang="en-US" altLang="ja-JP" sz="1200" dirty="0" smtClean="0">
                <a:latin typeface="Arial" pitchFamily="34" charset="0"/>
                <a:cs typeface="Arial" pitchFamily="34" charset="0"/>
              </a:rPr>
              <a:t>Repositories in Internet</a:t>
            </a:r>
            <a:endParaRPr kumimoji="1" lang="ja-JP" altLang="en-US" sz="1200" dirty="0">
              <a:latin typeface="Arial" pitchFamily="34" charset="0"/>
              <a:cs typeface="Arial" pitchFamily="34" charset="0"/>
            </a:endParaRPr>
          </a:p>
        </p:txBody>
      </p:sp>
      <p:sp>
        <p:nvSpPr>
          <p:cNvPr id="105" name="下矢印 104"/>
          <p:cNvSpPr/>
          <p:nvPr/>
        </p:nvSpPr>
        <p:spPr>
          <a:xfrm rot="1563418">
            <a:off x="6615786" y="3105139"/>
            <a:ext cx="593485" cy="78581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06" name="円形吹き出し 105"/>
          <p:cNvSpPr/>
          <p:nvPr/>
        </p:nvSpPr>
        <p:spPr>
          <a:xfrm>
            <a:off x="4784823" y="3651499"/>
            <a:ext cx="2373940" cy="1501338"/>
          </a:xfrm>
          <a:prstGeom prst="wedgeEllipseCallout">
            <a:avLst>
              <a:gd name="adj1" fmla="val 44993"/>
              <a:gd name="adj2" fmla="val 458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a:latin typeface="Arial" pitchFamily="34" charset="0"/>
              <a:cs typeface="Arial" pitchFamily="34" charset="0"/>
            </a:endParaRPr>
          </a:p>
        </p:txBody>
      </p:sp>
      <p:sp>
        <p:nvSpPr>
          <p:cNvPr id="107" name="角丸四角形 106"/>
          <p:cNvSpPr/>
          <p:nvPr/>
        </p:nvSpPr>
        <p:spPr>
          <a:xfrm>
            <a:off x="5037283" y="4587603"/>
            <a:ext cx="1841036"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sz="1400" dirty="0" err="1" smtClean="0">
                <a:latin typeface="Arial" pitchFamily="34" charset="0"/>
                <a:cs typeface="Arial" pitchFamily="34" charset="0"/>
              </a:rPr>
              <a:t>Mcollective</a:t>
            </a:r>
            <a:r>
              <a:rPr kumimoji="1" lang="en-US" altLang="ja-JP" sz="1400" dirty="0" smtClean="0">
                <a:latin typeface="Arial" pitchFamily="34" charset="0"/>
                <a:cs typeface="Arial" pitchFamily="34" charset="0"/>
              </a:rPr>
              <a:t> </a:t>
            </a:r>
            <a:r>
              <a:rPr lang="en-US" altLang="ja-JP" sz="1400" dirty="0" smtClean="0">
                <a:latin typeface="Arial" pitchFamily="34" charset="0"/>
                <a:cs typeface="Arial" pitchFamily="34" charset="0"/>
              </a:rPr>
              <a:t>Server</a:t>
            </a:r>
            <a:endParaRPr kumimoji="1" lang="ja-JP" altLang="en-US" sz="1400" dirty="0">
              <a:latin typeface="Arial" pitchFamily="34" charset="0"/>
              <a:cs typeface="Arial" pitchFamily="34" charset="0"/>
            </a:endParaRPr>
          </a:p>
        </p:txBody>
      </p:sp>
      <p:sp>
        <p:nvSpPr>
          <p:cNvPr id="108" name="角丸四角形 107"/>
          <p:cNvSpPr/>
          <p:nvPr/>
        </p:nvSpPr>
        <p:spPr>
          <a:xfrm>
            <a:off x="5248791" y="3861048"/>
            <a:ext cx="1516684"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smtClean="0">
                <a:latin typeface="Arial" pitchFamily="34" charset="0"/>
                <a:cs typeface="Arial" pitchFamily="34" charset="0"/>
              </a:rPr>
              <a:t>Puppet Client</a:t>
            </a:r>
            <a:endParaRPr kumimoji="1" lang="ja-JP" altLang="en-US" sz="1400" dirty="0">
              <a:latin typeface="Arial" pitchFamily="34" charset="0"/>
              <a:cs typeface="Arial" pitchFamily="34" charset="0"/>
            </a:endParaRPr>
          </a:p>
        </p:txBody>
      </p:sp>
      <p:sp>
        <p:nvSpPr>
          <p:cNvPr id="109" name="テキスト ボックス 108"/>
          <p:cNvSpPr txBox="1"/>
          <p:nvPr/>
        </p:nvSpPr>
        <p:spPr>
          <a:xfrm>
            <a:off x="7177704" y="3280629"/>
            <a:ext cx="1781245" cy="461665"/>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and install via Puppet</a:t>
            </a:r>
            <a:endParaRPr kumimoji="1" lang="ja-JP" altLang="en-US" sz="1200" dirty="0">
              <a:latin typeface="Arial" pitchFamily="34" charset="0"/>
              <a:cs typeface="Arial" pitchFamily="34" charset="0"/>
            </a:endParaRPr>
          </a:p>
        </p:txBody>
      </p:sp>
      <p:cxnSp>
        <p:nvCxnSpPr>
          <p:cNvPr id="112" name="直線矢印コネクタ 111"/>
          <p:cNvCxnSpPr>
            <a:stCxn id="110" idx="2"/>
            <a:endCxn id="97" idx="0"/>
          </p:cNvCxnSpPr>
          <p:nvPr/>
        </p:nvCxnSpPr>
        <p:spPr>
          <a:xfrm>
            <a:off x="2278822" y="2412908"/>
            <a:ext cx="0" cy="5840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3" name="角丸四角形 112"/>
          <p:cNvSpPr/>
          <p:nvPr/>
        </p:nvSpPr>
        <p:spPr>
          <a:xfrm>
            <a:off x="1514430" y="3861048"/>
            <a:ext cx="1661723" cy="3571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400" dirty="0" err="1" smtClean="0">
                <a:latin typeface="Arial" pitchFamily="34" charset="0"/>
                <a:cs typeface="Arial" pitchFamily="34" charset="0"/>
              </a:rPr>
              <a:t>ActiveMQ</a:t>
            </a:r>
            <a:r>
              <a:rPr lang="en-US" altLang="ja-JP" sz="1400" dirty="0" smtClean="0">
                <a:latin typeface="Arial" pitchFamily="34" charset="0"/>
                <a:cs typeface="Arial" pitchFamily="34" charset="0"/>
              </a:rPr>
              <a:t> Server</a:t>
            </a:r>
            <a:endParaRPr kumimoji="1" lang="ja-JP" altLang="en-US" sz="1400" dirty="0">
              <a:latin typeface="Arial" pitchFamily="34" charset="0"/>
              <a:cs typeface="Arial" pitchFamily="34" charset="0"/>
            </a:endParaRPr>
          </a:p>
        </p:txBody>
      </p:sp>
      <p:cxnSp>
        <p:nvCxnSpPr>
          <p:cNvPr id="114" name="直線矢印コネクタ 113"/>
          <p:cNvCxnSpPr>
            <a:stCxn id="97" idx="2"/>
            <a:endCxn id="113" idx="0"/>
          </p:cNvCxnSpPr>
          <p:nvPr/>
        </p:nvCxnSpPr>
        <p:spPr>
          <a:xfrm>
            <a:off x="2278822" y="3354142"/>
            <a:ext cx="66469" cy="50690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5" name="直線矢印コネクタ 114"/>
          <p:cNvCxnSpPr>
            <a:stCxn id="113" idx="3"/>
            <a:endCxn id="107" idx="1"/>
          </p:cNvCxnSpPr>
          <p:nvPr/>
        </p:nvCxnSpPr>
        <p:spPr>
          <a:xfrm>
            <a:off x="3176153" y="4039644"/>
            <a:ext cx="1861130" cy="72655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6" name="直線矢印コネクタ 115"/>
          <p:cNvCxnSpPr>
            <a:stCxn id="107" idx="0"/>
            <a:endCxn id="108" idx="2"/>
          </p:cNvCxnSpPr>
          <p:nvPr/>
        </p:nvCxnSpPr>
        <p:spPr>
          <a:xfrm flipV="1">
            <a:off x="5957801" y="4218239"/>
            <a:ext cx="49332" cy="36936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8" name="メモ 117"/>
          <p:cNvSpPr/>
          <p:nvPr/>
        </p:nvSpPr>
        <p:spPr>
          <a:xfrm>
            <a:off x="4572000" y="1556792"/>
            <a:ext cx="1186970"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sz="1050" dirty="0" smtClean="0">
                <a:latin typeface="Arial" pitchFamily="34" charset="0"/>
                <a:cs typeface="Arial" pitchFamily="34" charset="0"/>
              </a:rPr>
              <a:t>Manifest files</a:t>
            </a:r>
            <a:endParaRPr kumimoji="1" lang="ja-JP" altLang="en-US" sz="1050" dirty="0">
              <a:latin typeface="Arial" pitchFamily="34" charset="0"/>
              <a:cs typeface="Arial" pitchFamily="34" charset="0"/>
            </a:endParaRPr>
          </a:p>
        </p:txBody>
      </p:sp>
      <p:sp>
        <p:nvSpPr>
          <p:cNvPr id="119" name="角丸四角形 118"/>
          <p:cNvSpPr/>
          <p:nvPr/>
        </p:nvSpPr>
        <p:spPr>
          <a:xfrm>
            <a:off x="4439062" y="2276872"/>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Proposal2</a:t>
            </a:r>
            <a:endParaRPr kumimoji="1" lang="ja-JP" altLang="en-US" sz="1200" dirty="0">
              <a:latin typeface="Arial" pitchFamily="34" charset="0"/>
              <a:cs typeface="Arial" pitchFamily="34" charset="0"/>
            </a:endParaRPr>
          </a:p>
        </p:txBody>
      </p:sp>
      <p:sp>
        <p:nvSpPr>
          <p:cNvPr id="120" name="メモ 119"/>
          <p:cNvSpPr/>
          <p:nvPr/>
        </p:nvSpPr>
        <p:spPr>
          <a:xfrm>
            <a:off x="4505531" y="2564904"/>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2" name="角丸四角形 121"/>
          <p:cNvSpPr/>
          <p:nvPr/>
        </p:nvSpPr>
        <p:spPr>
          <a:xfrm>
            <a:off x="4704938" y="2564904"/>
            <a:ext cx="1528785" cy="648072"/>
          </a:xfrm>
          <a:prstGeom prst="roundRect">
            <a:avLst/>
          </a:prstGeom>
          <a:solidFill>
            <a:schemeClr val="tx2">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t" anchorCtr="0"/>
          <a:lstStyle/>
          <a:p>
            <a:pPr algn="ctr"/>
            <a:r>
              <a:rPr kumimoji="1" lang="en-US" altLang="ja-JP" sz="1200" dirty="0" smtClean="0">
                <a:latin typeface="Arial" pitchFamily="34" charset="0"/>
                <a:cs typeface="Arial" pitchFamily="34" charset="0"/>
              </a:rPr>
              <a:t>Proposal1</a:t>
            </a:r>
            <a:endParaRPr kumimoji="1" lang="ja-JP" altLang="en-US" sz="1200" dirty="0">
              <a:latin typeface="Arial" pitchFamily="34" charset="0"/>
              <a:cs typeface="Arial" pitchFamily="34" charset="0"/>
            </a:endParaRPr>
          </a:p>
        </p:txBody>
      </p:sp>
      <p:sp>
        <p:nvSpPr>
          <p:cNvPr id="123" name="メモ 122"/>
          <p:cNvSpPr/>
          <p:nvPr/>
        </p:nvSpPr>
        <p:spPr>
          <a:xfrm>
            <a:off x="4771407" y="2852936"/>
            <a:ext cx="1329378" cy="288032"/>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1050" dirty="0" err="1" smtClean="0">
                <a:latin typeface="Arial" pitchFamily="34" charset="0"/>
                <a:cs typeface="Arial" pitchFamily="34" charset="0"/>
              </a:rPr>
              <a:t>Config</a:t>
            </a:r>
            <a:r>
              <a:rPr kumimoji="1" lang="en-US" altLang="ja-JP" sz="1050" dirty="0" smtClean="0">
                <a:latin typeface="Arial" pitchFamily="34" charset="0"/>
                <a:cs typeface="Arial" pitchFamily="34" charset="0"/>
              </a:rPr>
              <a:t> files</a:t>
            </a:r>
            <a:endParaRPr kumimoji="1" lang="ja-JP" altLang="en-US" sz="1050" dirty="0">
              <a:latin typeface="Arial" pitchFamily="34" charset="0"/>
              <a:cs typeface="Arial" pitchFamily="34" charset="0"/>
            </a:endParaRPr>
          </a:p>
        </p:txBody>
      </p:sp>
      <p:sp>
        <p:nvSpPr>
          <p:cNvPr id="124" name="メモ 123"/>
          <p:cNvSpPr/>
          <p:nvPr/>
        </p:nvSpPr>
        <p:spPr>
          <a:xfrm>
            <a:off x="4647940" y="1772816"/>
            <a:ext cx="1319908" cy="432048"/>
          </a:xfrm>
          <a:prstGeom prst="foldedCorner">
            <a:avLst/>
          </a:prstGeom>
        </p:spPr>
        <p:style>
          <a:lnRef idx="2">
            <a:schemeClr val="accent4"/>
          </a:lnRef>
          <a:fillRef idx="1">
            <a:schemeClr val="lt1"/>
          </a:fillRef>
          <a:effectRef idx="0">
            <a:schemeClr val="accent4"/>
          </a:effectRef>
          <a:fontRef idx="minor">
            <a:schemeClr val="dk1"/>
          </a:fontRef>
        </p:style>
        <p:txBody>
          <a:bodyPr rtlCol="0" anchor="ctr"/>
          <a:lstStyle/>
          <a:p>
            <a:r>
              <a:rPr lang="en-US" altLang="ja-JP" sz="1050" dirty="0" smtClean="0">
                <a:latin typeface="Arial" pitchFamily="34" charset="0"/>
                <a:cs typeface="Arial" pitchFamily="34" charset="0"/>
              </a:rPr>
              <a:t>Install/Uninstall/test script files</a:t>
            </a:r>
            <a:endParaRPr kumimoji="1" lang="ja-JP" altLang="en-US" sz="1050" dirty="0">
              <a:latin typeface="Arial" pitchFamily="34" charset="0"/>
              <a:cs typeface="Arial" pitchFamily="34" charset="0"/>
            </a:endParaRPr>
          </a:p>
        </p:txBody>
      </p:sp>
      <p:cxnSp>
        <p:nvCxnSpPr>
          <p:cNvPr id="125" name="直線矢印コネクタ 124"/>
          <p:cNvCxnSpPr>
            <a:stCxn id="110" idx="3"/>
            <a:endCxn id="119" idx="1"/>
          </p:cNvCxnSpPr>
          <p:nvPr/>
        </p:nvCxnSpPr>
        <p:spPr>
          <a:xfrm>
            <a:off x="2910277" y="2162306"/>
            <a:ext cx="1528785" cy="4386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6" name="直線矢印コネクタ 125"/>
          <p:cNvCxnSpPr>
            <a:stCxn id="110" idx="3"/>
            <a:endCxn id="122" idx="1"/>
          </p:cNvCxnSpPr>
          <p:nvPr/>
        </p:nvCxnSpPr>
        <p:spPr>
          <a:xfrm>
            <a:off x="2910277" y="2162306"/>
            <a:ext cx="1794661" cy="72663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7" name="テキスト ボックス 126"/>
          <p:cNvSpPr txBox="1"/>
          <p:nvPr/>
        </p:nvSpPr>
        <p:spPr>
          <a:xfrm>
            <a:off x="3043215" y="2420889"/>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Generate</a:t>
            </a:r>
            <a:endParaRPr kumimoji="1" lang="ja-JP" altLang="en-US" sz="1200" dirty="0">
              <a:latin typeface="Arial" pitchFamily="34" charset="0"/>
              <a:cs typeface="Arial" pitchFamily="34" charset="0"/>
            </a:endParaRPr>
          </a:p>
        </p:txBody>
      </p:sp>
      <p:sp>
        <p:nvSpPr>
          <p:cNvPr id="128" name="テキスト ボックス 127"/>
          <p:cNvSpPr txBox="1"/>
          <p:nvPr/>
        </p:nvSpPr>
        <p:spPr>
          <a:xfrm>
            <a:off x="2299955" y="2609188"/>
            <a:ext cx="99703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29" name="テキスト ボックス 128"/>
          <p:cNvSpPr txBox="1"/>
          <p:nvPr/>
        </p:nvSpPr>
        <p:spPr>
          <a:xfrm>
            <a:off x="1979712" y="3481264"/>
            <a:ext cx="2259943"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 :</a:t>
            </a:r>
            <a:r>
              <a:rPr lang="en-US" altLang="ja-JP" sz="1200" dirty="0" err="1" smtClean="0">
                <a:latin typeface="Arial" pitchFamily="34" charset="0"/>
                <a:cs typeface="Arial" pitchFamily="34" charset="0"/>
              </a:rPr>
              <a:t>target_node</a:t>
            </a:r>
            <a:r>
              <a:rPr lang="en-US" altLang="ja-JP" sz="1200" dirty="0" smtClean="0">
                <a:latin typeface="Arial" pitchFamily="34" charset="0"/>
                <a:cs typeface="Arial" pitchFamily="34" charset="0"/>
              </a:rPr>
              <a:t> </a:t>
            </a:r>
            <a:endParaRPr kumimoji="1" lang="ja-JP" altLang="en-US" sz="1200" dirty="0">
              <a:latin typeface="Arial" pitchFamily="34" charset="0"/>
              <a:cs typeface="Arial" pitchFamily="34" charset="0"/>
            </a:endParaRPr>
          </a:p>
        </p:txBody>
      </p:sp>
      <p:sp>
        <p:nvSpPr>
          <p:cNvPr id="130" name="テキスト ボックス 129"/>
          <p:cNvSpPr txBox="1"/>
          <p:nvPr/>
        </p:nvSpPr>
        <p:spPr>
          <a:xfrm>
            <a:off x="6167254" y="4293097"/>
            <a:ext cx="58480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Call</a:t>
            </a:r>
            <a:endParaRPr kumimoji="1" lang="ja-JP" altLang="en-US" sz="1200" dirty="0">
              <a:latin typeface="Arial" pitchFamily="34" charset="0"/>
              <a:cs typeface="Arial" pitchFamily="34" charset="0"/>
            </a:endParaRPr>
          </a:p>
        </p:txBody>
      </p:sp>
      <p:sp>
        <p:nvSpPr>
          <p:cNvPr id="131" name="テキスト ボックス 130"/>
          <p:cNvSpPr txBox="1"/>
          <p:nvPr/>
        </p:nvSpPr>
        <p:spPr>
          <a:xfrm>
            <a:off x="3641435" y="4057328"/>
            <a:ext cx="1329378" cy="276999"/>
          </a:xfrm>
          <a:prstGeom prst="rect">
            <a:avLst/>
          </a:prstGeom>
          <a:noFill/>
        </p:spPr>
        <p:txBody>
          <a:bodyPr wrap="square" rtlCol="0">
            <a:spAutoFit/>
          </a:bodyPr>
          <a:lstStyle/>
          <a:p>
            <a:r>
              <a:rPr lang="en-US" altLang="ja-JP" sz="1200" dirty="0" smtClean="0">
                <a:latin typeface="Arial" pitchFamily="34" charset="0"/>
                <a:cs typeface="Arial" pitchFamily="34" charset="0"/>
              </a:rPr>
              <a:t>Send Message</a:t>
            </a:r>
            <a:endParaRPr kumimoji="1" lang="ja-JP" altLang="en-US" sz="1200" dirty="0">
              <a:latin typeface="Arial" pitchFamily="34" charset="0"/>
              <a:cs typeface="Arial" pitchFamily="34" charset="0"/>
            </a:endParaRPr>
          </a:p>
        </p:txBody>
      </p:sp>
      <p:sp>
        <p:nvSpPr>
          <p:cNvPr id="58" name="フローチャート : 磁気ディスク 57"/>
          <p:cNvSpPr/>
          <p:nvPr/>
        </p:nvSpPr>
        <p:spPr>
          <a:xfrm>
            <a:off x="1248554" y="2564904"/>
            <a:ext cx="531751" cy="432048"/>
          </a:xfrm>
          <a:prstGeom prst="flowChartMagneticDisk">
            <a:avLst/>
          </a:prstGeom>
          <a:gradFill>
            <a:gsLst>
              <a:gs pos="0">
                <a:srgbClr val="DDEBCF"/>
              </a:gs>
              <a:gs pos="50000">
                <a:srgbClr val="9CB86E"/>
              </a:gs>
              <a:gs pos="100000">
                <a:srgbClr val="156B13"/>
              </a:gs>
            </a:gsLst>
            <a:lin ang="5400000" scaled="0"/>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DB</a:t>
            </a:r>
            <a:endParaRPr kumimoji="1" lang="ja-JP" altLang="en-US" sz="1400" dirty="0">
              <a:latin typeface="Arial" pitchFamily="34" charset="0"/>
              <a:cs typeface="Arial" pitchFamily="34" charset="0"/>
            </a:endParaRPr>
          </a:p>
        </p:txBody>
      </p:sp>
      <p:sp>
        <p:nvSpPr>
          <p:cNvPr id="133" name="下矢印 132"/>
          <p:cNvSpPr/>
          <p:nvPr/>
        </p:nvSpPr>
        <p:spPr>
          <a:xfrm rot="20705712">
            <a:off x="5358284" y="3156045"/>
            <a:ext cx="593485" cy="77944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1600">
              <a:latin typeface="Arial" pitchFamily="34" charset="0"/>
              <a:cs typeface="Arial" pitchFamily="34" charset="0"/>
            </a:endParaRPr>
          </a:p>
        </p:txBody>
      </p:sp>
      <p:sp>
        <p:nvSpPr>
          <p:cNvPr id="117" name="テキスト ボックス 116"/>
          <p:cNvSpPr txBox="1"/>
          <p:nvPr/>
        </p:nvSpPr>
        <p:spPr>
          <a:xfrm>
            <a:off x="4784823" y="3284984"/>
            <a:ext cx="1781245"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Download via Puppet</a:t>
            </a:r>
            <a:endParaRPr kumimoji="1" lang="ja-JP" altLang="en-US" sz="1200" dirty="0">
              <a:latin typeface="Arial" pitchFamily="34" charset="0"/>
              <a:cs typeface="Arial" pitchFamily="34" charset="0"/>
            </a:endParaRPr>
          </a:p>
        </p:txBody>
      </p:sp>
      <p:sp>
        <p:nvSpPr>
          <p:cNvPr id="99" name="角丸四角形 98"/>
          <p:cNvSpPr/>
          <p:nvPr/>
        </p:nvSpPr>
        <p:spPr>
          <a:xfrm>
            <a:off x="1514429" y="1556792"/>
            <a:ext cx="1516684"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altLang="ja-JP" sz="1400" dirty="0" smtClean="0">
                <a:latin typeface="Arial" pitchFamily="34" charset="0"/>
                <a:cs typeface="Arial" pitchFamily="34" charset="0"/>
              </a:rPr>
              <a:t>Web Server</a:t>
            </a:r>
            <a:endParaRPr kumimoji="1" lang="ja-JP" altLang="en-US" sz="1400" dirty="0">
              <a:latin typeface="Arial" pitchFamily="34" charset="0"/>
              <a:cs typeface="Arial" pitchFamily="34" charset="0"/>
            </a:endParaRPr>
          </a:p>
        </p:txBody>
      </p:sp>
      <p:sp>
        <p:nvSpPr>
          <p:cNvPr id="110" name="角丸四角形 109"/>
          <p:cNvSpPr/>
          <p:nvPr/>
        </p:nvSpPr>
        <p:spPr>
          <a:xfrm>
            <a:off x="1647367" y="1911702"/>
            <a:ext cx="1262910" cy="501206"/>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400" dirty="0" smtClean="0">
                <a:latin typeface="Arial" pitchFamily="34" charset="0"/>
                <a:cs typeface="Arial" pitchFamily="34" charset="0"/>
              </a:rPr>
              <a:t>Deployment Application</a:t>
            </a:r>
          </a:p>
        </p:txBody>
      </p:sp>
      <p:sp>
        <p:nvSpPr>
          <p:cNvPr id="111" name="テキスト ボックス 110"/>
          <p:cNvSpPr txBox="1"/>
          <p:nvPr/>
        </p:nvSpPr>
        <p:spPr>
          <a:xfrm>
            <a:off x="52113" y="1722294"/>
            <a:ext cx="1846774" cy="307777"/>
          </a:xfrm>
          <a:prstGeom prst="rect">
            <a:avLst/>
          </a:prstGeom>
          <a:noFill/>
        </p:spPr>
        <p:txBody>
          <a:bodyPr wrap="square" rtlCol="0">
            <a:spAutoFit/>
          </a:bodyPr>
          <a:lstStyle/>
          <a:p>
            <a:r>
              <a:rPr lang="en-US" altLang="ja-JP" sz="1400" b="1" dirty="0" smtClean="0">
                <a:latin typeface="Arial" pitchFamily="34" charset="0"/>
                <a:cs typeface="Arial" pitchFamily="34" charset="0"/>
              </a:rPr>
              <a:t>REST API/</a:t>
            </a:r>
            <a:r>
              <a:rPr lang="en-US" altLang="ja-JP" sz="1400" b="1" dirty="0" err="1" smtClean="0">
                <a:latin typeface="Arial" pitchFamily="34" charset="0"/>
                <a:cs typeface="Arial" pitchFamily="34" charset="0"/>
              </a:rPr>
              <a:t>WebUI</a:t>
            </a:r>
            <a:endParaRPr kumimoji="1" lang="ja-JP" altLang="en-US" sz="1400" b="1" dirty="0">
              <a:latin typeface="Arial" pitchFamily="34" charset="0"/>
              <a:cs typeface="Arial" pitchFamily="34" charset="0"/>
            </a:endParaRPr>
          </a:p>
        </p:txBody>
      </p:sp>
      <p:sp>
        <p:nvSpPr>
          <p:cNvPr id="132" name="右矢印 131"/>
          <p:cNvSpPr/>
          <p:nvPr/>
        </p:nvSpPr>
        <p:spPr>
          <a:xfrm>
            <a:off x="118582" y="1980860"/>
            <a:ext cx="1528785" cy="432048"/>
          </a:xfrm>
          <a:prstGeom prst="rightArrow">
            <a:avLst>
              <a:gd name="adj1" fmla="val 50000"/>
              <a:gd name="adj2" fmla="val 88266"/>
            </a:avLst>
          </a:prstGeom>
          <a:ln>
            <a:solidFill>
              <a:schemeClr val="tx2">
                <a:lumMod val="60000"/>
                <a:lumOff val="4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r"/>
            <a:endParaRPr kumimoji="1" lang="ja-JP" altLang="en-US" sz="1600" dirty="0" smtClean="0">
              <a:latin typeface="Arial" pitchFamily="34" charset="0"/>
              <a:cs typeface="Arial" pitchFamily="34" charset="0"/>
            </a:endParaRPr>
          </a:p>
        </p:txBody>
      </p:sp>
      <p:sp>
        <p:nvSpPr>
          <p:cNvPr id="62" name="角丸四角形 61"/>
          <p:cNvSpPr/>
          <p:nvPr/>
        </p:nvSpPr>
        <p:spPr>
          <a:xfrm>
            <a:off x="3641435" y="1700808"/>
            <a:ext cx="864096" cy="432048"/>
          </a:xfrm>
          <a:prstGeom prst="roundRect">
            <a:avLst/>
          </a:prstGeom>
          <a:gradFill>
            <a:gsLst>
              <a:gs pos="0">
                <a:srgbClr val="00B0F0"/>
              </a:gs>
              <a:gs pos="80000">
                <a:schemeClr val="accent4">
                  <a:shade val="93000"/>
                  <a:satMod val="130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1200" dirty="0" smtClean="0">
                <a:latin typeface="Arial" pitchFamily="34" charset="0"/>
                <a:cs typeface="Arial" pitchFamily="34" charset="0"/>
              </a:rPr>
              <a:t>External</a:t>
            </a:r>
          </a:p>
          <a:p>
            <a:pPr algn="ctr"/>
            <a:r>
              <a:rPr lang="en-US" altLang="ja-JP" sz="1200" dirty="0" smtClean="0">
                <a:latin typeface="Arial" pitchFamily="34" charset="0"/>
                <a:cs typeface="Arial" pitchFamily="34" charset="0"/>
              </a:rPr>
              <a:t>Nodes</a:t>
            </a:r>
            <a:endParaRPr kumimoji="1" lang="en-US" altLang="ja-JP" sz="1200" dirty="0" smtClean="0">
              <a:latin typeface="Arial" pitchFamily="34" charset="0"/>
              <a:cs typeface="Arial" pitchFamily="34" charset="0"/>
            </a:endParaRPr>
          </a:p>
        </p:txBody>
      </p:sp>
      <p:cxnSp>
        <p:nvCxnSpPr>
          <p:cNvPr id="68" name="図形 67"/>
          <p:cNvCxnSpPr>
            <a:stCxn id="62" idx="1"/>
            <a:endCxn id="110" idx="0"/>
          </p:cNvCxnSpPr>
          <p:nvPr/>
        </p:nvCxnSpPr>
        <p:spPr>
          <a:xfrm rot="10800000">
            <a:off x="2278822" y="1911702"/>
            <a:ext cx="1362613" cy="5130"/>
          </a:xfrm>
          <a:prstGeom prst="curvedConnector4">
            <a:avLst>
              <a:gd name="adj1" fmla="val 26829"/>
              <a:gd name="adj2" fmla="val 4556140"/>
            </a:avLst>
          </a:prstGeom>
          <a:ln w="25400">
            <a:solidFill>
              <a:srgbClr val="00B0F0"/>
            </a:solidFill>
            <a:tailEnd type="arrow"/>
          </a:ln>
          <a:effectLst>
            <a:outerShdw blurRad="40005" dist="20320" dir="5400000" algn="ctr"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2245588" y="1465040"/>
            <a:ext cx="2193474" cy="276999"/>
          </a:xfrm>
          <a:prstGeom prst="rect">
            <a:avLst/>
          </a:prstGeom>
          <a:noFill/>
        </p:spPr>
        <p:txBody>
          <a:bodyPr wrap="square" rtlCol="0">
            <a:spAutoFit/>
          </a:bodyPr>
          <a:lstStyle/>
          <a:p>
            <a:r>
              <a:rPr kumimoji="1" lang="en-US" altLang="ja-JP" sz="1200" dirty="0" smtClean="0">
                <a:latin typeface="Arial" pitchFamily="34" charset="0"/>
                <a:cs typeface="Arial" pitchFamily="34" charset="0"/>
              </a:rPr>
              <a:t>Query classes for Node</a:t>
            </a:r>
            <a:endParaRPr kumimoji="1" lang="ja-JP" altLang="en-US" sz="1200" dirty="0">
              <a:latin typeface="Arial" pitchFamily="34" charset="0"/>
              <a:cs typeface="Arial" pitchFamily="34" charset="0"/>
            </a:endParaRPr>
          </a:p>
        </p:txBody>
      </p:sp>
      <p:sp>
        <p:nvSpPr>
          <p:cNvPr id="60" name="正方形/長方形 59"/>
          <p:cNvSpPr/>
          <p:nvPr/>
        </p:nvSpPr>
        <p:spPr>
          <a:xfrm>
            <a:off x="61017" y="44624"/>
            <a:ext cx="3510898" cy="769441"/>
          </a:xfrm>
          <a:prstGeom prst="rect">
            <a:avLst/>
          </a:prstGeom>
        </p:spPr>
        <p:txBody>
          <a:bodyPr wrap="none">
            <a:spAutoFit/>
          </a:bodyPr>
          <a:lstStyle/>
          <a:p>
            <a:pPr algn="ctr"/>
            <a:r>
              <a:rPr lang="en-US" altLang="ja-JP" sz="4400" dirty="0" err="1" smtClean="0">
                <a:latin typeface="Arial Unicode MS" pitchFamily="50" charset="-128"/>
                <a:ea typeface="Arial Unicode MS" pitchFamily="50" charset="-128"/>
                <a:cs typeface="Arial Unicode MS" pitchFamily="50" charset="-128"/>
              </a:rPr>
              <a:t>Dodai</a:t>
            </a:r>
            <a:r>
              <a:rPr lang="en-US" altLang="ja-JP" sz="4400" dirty="0" smtClean="0">
                <a:latin typeface="Arial Unicode MS" pitchFamily="50" charset="-128"/>
                <a:ea typeface="Arial Unicode MS" pitchFamily="50" charset="-128"/>
                <a:cs typeface="Arial Unicode MS" pitchFamily="50" charset="-128"/>
              </a:rPr>
              <a:t>-deploy</a:t>
            </a:r>
            <a:endParaRPr lang="ja-JP" altLang="en-US" sz="4400" dirty="0">
              <a:latin typeface="Arial Unicode MS" pitchFamily="50" charset="-128"/>
              <a:ea typeface="Arial Unicode MS" pitchFamily="50" charset="-128"/>
              <a:cs typeface="Arial Unicode MS" pitchFamily="50" charset="-128"/>
            </a:endParaRPr>
          </a:p>
        </p:txBody>
      </p:sp>
      <p:sp>
        <p:nvSpPr>
          <p:cNvPr id="63" name="正方形/長方形 62"/>
          <p:cNvSpPr/>
          <p:nvPr/>
        </p:nvSpPr>
        <p:spPr>
          <a:xfrm>
            <a:off x="144016" y="5457418"/>
            <a:ext cx="5508104" cy="707886"/>
          </a:xfrm>
          <a:prstGeom prst="rect">
            <a:avLst/>
          </a:prstGeom>
          <a:solidFill>
            <a:schemeClr val="bg1"/>
          </a:solidFill>
          <a:ln w="34925">
            <a:solidFill>
              <a:schemeClr val="accent1"/>
            </a:solidFill>
          </a:ln>
        </p:spPr>
        <p:txBody>
          <a:bodyPr wrap="square">
            <a:spAutoFit/>
          </a:bodyPr>
          <a:lstStyle/>
          <a:p>
            <a:r>
              <a:rPr lang="en-US" altLang="ja-JP" sz="2000" dirty="0" err="1" smtClean="0">
                <a:latin typeface="HGP創英角ｺﾞｼｯｸUB" pitchFamily="50" charset="-128"/>
                <a:ea typeface="HGP創英角ｺﾞｼｯｸUB" pitchFamily="50" charset="-128"/>
                <a:cs typeface="Arial Unicode MS" pitchFamily="50" charset="-128"/>
              </a:rPr>
              <a:t>Puppet+MCollective</a:t>
            </a:r>
            <a:r>
              <a:rPr lang="ja-JP" altLang="en-US" sz="2000" dirty="0" smtClean="0">
                <a:latin typeface="HGP創英角ｺﾞｼｯｸUB" pitchFamily="50" charset="-128"/>
                <a:ea typeface="HGP創英角ｺﾞｼｯｸUB" pitchFamily="50" charset="-128"/>
                <a:cs typeface="Arial Unicode MS" pitchFamily="50" charset="-128"/>
              </a:rPr>
              <a:t>によりコンポーネントの依存性を考慮して並列実行大規模デプロイメントに対応</a:t>
            </a:r>
          </a:p>
        </p:txBody>
      </p:sp>
      <p:sp>
        <p:nvSpPr>
          <p:cNvPr id="61"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19</a:t>
            </a:fld>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16632"/>
            <a:ext cx="2232248" cy="582594"/>
          </a:xfrm>
        </p:spPr>
        <p:txBody>
          <a:bodyPr/>
          <a:lstStyle/>
          <a:p>
            <a:r>
              <a:rPr lang="ja-JP" altLang="en-US" dirty="0" smtClean="0">
                <a:latin typeface="HGP創英角ｺﾞｼｯｸUB" pitchFamily="50" charset="-128"/>
                <a:ea typeface="HGP創英角ｺﾞｼｯｸUB" pitchFamily="50" charset="-128"/>
              </a:rPr>
              <a:t>内容</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idx="1"/>
          </p:nvPr>
        </p:nvSpPr>
        <p:spPr>
          <a:xfrm>
            <a:off x="467544" y="1052736"/>
            <a:ext cx="8424936" cy="5256584"/>
          </a:xfrm>
        </p:spPr>
        <p:txBody>
          <a:bodyPr/>
          <a:lstStyle/>
          <a:p>
            <a:r>
              <a:rPr kumimoji="1" lang="ja-JP" altLang="en-US" sz="2800" dirty="0" smtClean="0">
                <a:latin typeface="HGP創英角ｺﾞｼｯｸUB" pitchFamily="50" charset="-128"/>
                <a:ea typeface="HGP創英角ｺﾞｼｯｸUB" pitchFamily="50" charset="-128"/>
              </a:rPr>
              <a:t>教育クラウド　</a:t>
            </a:r>
            <a:r>
              <a:rPr kumimoji="1" lang="en-US" altLang="ja-JP" sz="2800" dirty="0" err="1" smtClean="0">
                <a:latin typeface="HGP創英角ｺﾞｼｯｸUB" pitchFamily="50" charset="-128"/>
                <a:ea typeface="HGP創英角ｺﾞｼｯｸUB" pitchFamily="50" charset="-128"/>
              </a:rPr>
              <a:t>edubase</a:t>
            </a:r>
            <a:r>
              <a:rPr kumimoji="1" lang="en-US" altLang="ja-JP" sz="2800" dirty="0" smtClean="0">
                <a:latin typeface="HGP創英角ｺﾞｼｯｸUB" pitchFamily="50" charset="-128"/>
                <a:ea typeface="HGP創英角ｺﾞｼｯｸUB" pitchFamily="50" charset="-128"/>
              </a:rPr>
              <a:t> Cloud</a:t>
            </a:r>
            <a:r>
              <a:rPr kumimoji="1" lang="ja-JP" altLang="en-US" sz="2800" dirty="0" smtClean="0">
                <a:latin typeface="HGP創英角ｺﾞｼｯｸUB" pitchFamily="50" charset="-128"/>
                <a:ea typeface="HGP創英角ｺﾞｼｯｸUB" pitchFamily="50" charset="-128"/>
              </a:rPr>
              <a:t>　</a:t>
            </a:r>
            <a:r>
              <a:rPr kumimoji="1" lang="en-US" altLang="ja-JP" sz="2800" dirty="0" smtClean="0">
                <a:latin typeface="HGP創英角ｺﾞｼｯｸUB" pitchFamily="50" charset="-128"/>
                <a:ea typeface="HGP創英角ｺﾞｼｯｸUB" pitchFamily="50" charset="-128"/>
              </a:rPr>
              <a:t>(</a:t>
            </a:r>
            <a:r>
              <a:rPr kumimoji="1" lang="ja-JP" altLang="en-US" sz="2800" dirty="0" smtClean="0">
                <a:latin typeface="HGP創英角ｺﾞｼｯｸUB" pitchFamily="50" charset="-128"/>
                <a:ea typeface="HGP創英角ｺﾞｼｯｸUB" pitchFamily="50" charset="-128"/>
              </a:rPr>
              <a:t>運用　</a:t>
            </a:r>
            <a:r>
              <a:rPr kumimoji="1" lang="en-US" altLang="ja-JP" sz="2800" dirty="0" smtClean="0">
                <a:latin typeface="HGP創英角ｺﾞｼｯｸUB" pitchFamily="50" charset="-128"/>
                <a:ea typeface="HGP創英角ｺﾞｼｯｸUB" pitchFamily="50" charset="-128"/>
              </a:rPr>
              <a:t>2010.5 - )</a:t>
            </a:r>
          </a:p>
          <a:p>
            <a:pPr lvl="1"/>
            <a:r>
              <a:rPr lang="ja-JP" altLang="en-US" sz="2000" dirty="0" smtClean="0">
                <a:latin typeface="HGP創英角ｺﾞｼｯｸUB" pitchFamily="50" charset="-128"/>
                <a:ea typeface="HGP創英角ｺﾞｼｯｸUB" pitchFamily="50" charset="-128"/>
              </a:rPr>
              <a:t>アカデミッククラウドシンポジューム</a:t>
            </a:r>
            <a:r>
              <a:rPr lang="en-US" altLang="ja-JP" sz="2000" dirty="0" smtClean="0">
                <a:latin typeface="HGP創英角ｺﾞｼｯｸUB" pitchFamily="50" charset="-128"/>
                <a:ea typeface="HGP創英角ｺﾞｼｯｸUB" pitchFamily="50" charset="-128"/>
              </a:rPr>
              <a:t>2011</a:t>
            </a:r>
            <a:r>
              <a:rPr lang="ja-JP" altLang="en-US" sz="2000" dirty="0" smtClean="0">
                <a:latin typeface="HGP創英角ｺﾞｼｯｸUB" pitchFamily="50" charset="-128"/>
                <a:ea typeface="HGP創英角ｺﾞｼｯｸUB" pitchFamily="50" charset="-128"/>
              </a:rPr>
              <a:t>　「教育クラウド </a:t>
            </a:r>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a:t>
            </a:r>
            <a:r>
              <a:rPr lang="ja-JP" altLang="en-US" sz="2000" dirty="0" smtClean="0">
                <a:latin typeface="HGP創英角ｺﾞｼｯｸUB" pitchFamily="50" charset="-128"/>
                <a:ea typeface="HGP創英角ｺﾞｼｯｸUB" pitchFamily="50" charset="-128"/>
              </a:rPr>
              <a:t>の利用事例と運用」 アップデート</a:t>
            </a:r>
            <a:endParaRPr lang="en-US" altLang="ja-JP" sz="2000" dirty="0" smtClean="0">
              <a:latin typeface="HGP創英角ｺﾞｼｯｸUB" pitchFamily="50" charset="-128"/>
              <a:ea typeface="HGP創英角ｺﾞｼｯｸUB" pitchFamily="50" charset="-128"/>
            </a:endParaRPr>
          </a:p>
          <a:p>
            <a:pPr lvl="1"/>
            <a:r>
              <a:rPr kumimoji="1" lang="ja-JP" altLang="en-US" sz="2000" dirty="0" smtClean="0">
                <a:latin typeface="HGP創英角ｺﾞｼｯｸUB" pitchFamily="50" charset="-128"/>
                <a:ea typeface="HGP創英角ｺﾞｼｯｸUB" pitchFamily="50" charset="-128"/>
              </a:rPr>
              <a:t>クラウド利用状況可視化デモ</a:t>
            </a:r>
            <a:endParaRPr kumimoji="1"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研究クラウド　</a:t>
            </a:r>
            <a:r>
              <a:rPr lang="en-US" altLang="ja-JP" sz="2800" dirty="0" err="1" smtClean="0">
                <a:latin typeface="HGP創英角ｺﾞｼｯｸUB" pitchFamily="50" charset="-128"/>
                <a:ea typeface="HGP創英角ｺﾞｼｯｸUB" pitchFamily="50" charset="-128"/>
              </a:rPr>
              <a:t>gunnii</a:t>
            </a:r>
            <a:r>
              <a:rPr lang="ja-JP" altLang="en-US" sz="2800" dirty="0" smtClean="0">
                <a:latin typeface="HGP創英角ｺﾞｼｯｸUB" pitchFamily="50" charset="-128"/>
                <a:ea typeface="HGP創英角ｺﾞｼｯｸUB" pitchFamily="50" charset="-128"/>
              </a:rPr>
              <a:t> </a:t>
            </a:r>
            <a:r>
              <a:rPr lang="en-US" altLang="ja-JP" sz="2800" dirty="0" smtClean="0">
                <a:latin typeface="HGP創英角ｺﾞｼｯｸUB" pitchFamily="50" charset="-128"/>
                <a:ea typeface="HGP創英角ｺﾞｼｯｸUB" pitchFamily="50" charset="-128"/>
              </a:rPr>
              <a:t>+ </a:t>
            </a:r>
            <a:r>
              <a:rPr lang="en-US" altLang="ja-JP" sz="2800" dirty="0" err="1" smtClean="0">
                <a:latin typeface="HGP創英角ｺﾞｼｯｸUB" pitchFamily="50" charset="-128"/>
                <a:ea typeface="HGP創英角ｺﾞｼｯｸUB" pitchFamily="50" charset="-128"/>
              </a:rPr>
              <a:t>tinii</a:t>
            </a:r>
            <a:r>
              <a:rPr lang="en-US" altLang="ja-JP" sz="2800" dirty="0" smtClean="0">
                <a:latin typeface="HGP創英角ｺﾞｼｯｸUB" pitchFamily="50" charset="-128"/>
                <a:ea typeface="HGP創英角ｺﾞｼｯｸUB" pitchFamily="50" charset="-128"/>
              </a:rPr>
              <a:t> (</a:t>
            </a:r>
            <a:r>
              <a:rPr lang="ja-JP" altLang="en-US" sz="2800" dirty="0" smtClean="0">
                <a:latin typeface="HGP創英角ｺﾞｼｯｸUB" pitchFamily="50" charset="-128"/>
                <a:ea typeface="HGP創英角ｺﾞｼｯｸUB" pitchFamily="50" charset="-128"/>
              </a:rPr>
              <a:t>運用　</a:t>
            </a:r>
            <a:r>
              <a:rPr lang="en-US" altLang="ja-JP" sz="2800" dirty="0" smtClean="0">
                <a:latin typeface="HGP創英角ｺﾞｼｯｸUB" pitchFamily="50" charset="-128"/>
                <a:ea typeface="HGP創英角ｺﾞｼｯｸUB" pitchFamily="50" charset="-128"/>
              </a:rPr>
              <a:t>2012.7 -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err="1" smtClean="0">
                <a:latin typeface="HGP創英角ｺﾞｼｯｸUB" pitchFamily="50" charset="-128"/>
                <a:ea typeface="HGP創英角ｺﾞｼｯｸUB" pitchFamily="50" charset="-128"/>
              </a:rPr>
              <a:t>dodai</a:t>
            </a:r>
            <a:endParaRPr lang="en-US" altLang="ja-JP" sz="2000" dirty="0" smtClean="0">
              <a:latin typeface="HGP創英角ｺﾞｼｯｸUB" pitchFamily="50" charset="-128"/>
              <a:ea typeface="HGP創英角ｺﾞｼｯｸUB" pitchFamily="50" charset="-128"/>
            </a:endParaRPr>
          </a:p>
          <a:p>
            <a:pPr lvl="1"/>
            <a:r>
              <a:rPr lang="en-US" altLang="ja-JP" sz="2000" dirty="0" smtClean="0">
                <a:latin typeface="HGP創英角ｺﾞｼｯｸUB" pitchFamily="50" charset="-128"/>
                <a:ea typeface="HGP創英角ｺﾞｼｯｸUB" pitchFamily="50" charset="-128"/>
              </a:rPr>
              <a:t>NII </a:t>
            </a:r>
            <a:r>
              <a:rPr lang="ja-JP" altLang="en-US" sz="2000" dirty="0" smtClean="0">
                <a:latin typeface="HGP創英角ｺﾞｼｯｸUB" pitchFamily="50" charset="-128"/>
                <a:ea typeface="HGP創英角ｺﾞｼｯｸUB" pitchFamily="50" charset="-128"/>
              </a:rPr>
              <a:t>研究クラウド</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クラスタ構築デモ</a:t>
            </a:r>
            <a:r>
              <a:rPr lang="en-US" altLang="ja-JP" sz="2000" dirty="0" smtClean="0">
                <a:latin typeface="HGP創英角ｺﾞｼｯｸUB" pitchFamily="50" charset="-128"/>
                <a:ea typeface="HGP創英角ｺﾞｼｯｸUB" pitchFamily="50" charset="-128"/>
              </a:rPr>
              <a:t>@</a:t>
            </a:r>
            <a:r>
              <a:rPr lang="en-US" altLang="ja-JP" sz="2000" dirty="0" err="1" smtClean="0">
                <a:latin typeface="HGP創英角ｺﾞｼｯｸUB" pitchFamily="50" charset="-128"/>
                <a:ea typeface="HGP創英角ｺﾞｼｯｸUB" pitchFamily="50" charset="-128"/>
              </a:rPr>
              <a:t>gunnii</a:t>
            </a:r>
            <a:r>
              <a:rPr lang="en-US" altLang="ja-JP" sz="2000" dirty="0" smtClean="0">
                <a:latin typeface="HGP創英角ｺﾞｼｯｸUB" pitchFamily="50" charset="-128"/>
                <a:ea typeface="HGP創英角ｺﾞｼｯｸUB" pitchFamily="50" charset="-128"/>
              </a:rPr>
              <a:t> </a:t>
            </a:r>
          </a:p>
          <a:p>
            <a:pPr lvl="1"/>
            <a:r>
              <a:rPr lang="en-US" altLang="ja-JP" sz="2000" dirty="0" err="1" smtClean="0">
                <a:latin typeface="HGP創英角ｺﾞｼｯｸUB" pitchFamily="50" charset="-128"/>
                <a:ea typeface="HGP創英角ｺﾞｼｯｸUB" pitchFamily="50" charset="-128"/>
              </a:rPr>
              <a:t>edubase</a:t>
            </a:r>
            <a:r>
              <a:rPr lang="en-US" altLang="ja-JP" sz="2000" dirty="0" smtClean="0">
                <a:latin typeface="HGP創英角ｺﾞｼｯｸUB" pitchFamily="50" charset="-128"/>
                <a:ea typeface="HGP創英角ｺﾞｼｯｸUB" pitchFamily="50" charset="-128"/>
              </a:rPr>
              <a:t> Cloud#16</a:t>
            </a:r>
            <a:r>
              <a:rPr lang="ja-JP" altLang="en-US" sz="2000" dirty="0" smtClean="0">
                <a:latin typeface="HGP創英角ｺﾞｼｯｸUB" pitchFamily="50" charset="-128"/>
                <a:ea typeface="HGP創英角ｺﾞｼｯｸUB" pitchFamily="50" charset="-128"/>
              </a:rPr>
              <a:t>デモ</a:t>
            </a:r>
            <a:endParaRPr lang="en-US" altLang="ja-JP" sz="2000" dirty="0" smtClean="0">
              <a:latin typeface="HGP創英角ｺﾞｼｯｸUB" pitchFamily="50" charset="-128"/>
              <a:ea typeface="HGP創英角ｺﾞｼｯｸUB" pitchFamily="50" charset="-128"/>
            </a:endParaRPr>
          </a:p>
          <a:p>
            <a:r>
              <a:rPr lang="ja-JP" altLang="en-US" sz="2800" dirty="0" smtClean="0">
                <a:latin typeface="HGP創英角ｺﾞｼｯｸUB" pitchFamily="50" charset="-128"/>
                <a:ea typeface="HGP創英角ｺﾞｼｯｸUB" pitchFamily="50" charset="-128"/>
              </a:rPr>
              <a:t>インタークラウド基盤 </a:t>
            </a:r>
            <a:r>
              <a:rPr lang="en-US" altLang="ja-JP" sz="2800" dirty="0" smtClean="0">
                <a:latin typeface="HGP創英角ｺﾞｼｯｸUB" pitchFamily="50" charset="-128"/>
                <a:ea typeface="HGP創英角ｺﾞｼｯｸUB" pitchFamily="50" charset="-128"/>
              </a:rPr>
              <a:t>(</a:t>
            </a:r>
            <a:r>
              <a:rPr lang="ja-JP" altLang="en-US" sz="2800" dirty="0" smtClean="0">
                <a:latin typeface="HGP創英角ｺﾞｼｯｸUB" pitchFamily="50" charset="-128"/>
                <a:ea typeface="HGP創英角ｺﾞｼｯｸUB" pitchFamily="50" charset="-128"/>
              </a:rPr>
              <a:t>実験　</a:t>
            </a:r>
            <a:r>
              <a:rPr lang="en-US" altLang="ja-JP" sz="2800" dirty="0" smtClean="0">
                <a:latin typeface="HGP創英角ｺﾞｼｯｸUB" pitchFamily="50" charset="-128"/>
                <a:ea typeface="HGP創英角ｺﾞｼｯｸUB" pitchFamily="50" charset="-128"/>
              </a:rPr>
              <a:t>2012.10 – [</a:t>
            </a:r>
            <a:r>
              <a:rPr lang="ja-JP" altLang="en-US" sz="2800" dirty="0" smtClean="0">
                <a:latin typeface="HGP創英角ｺﾞｼｯｸUB" pitchFamily="50" charset="-128"/>
                <a:ea typeface="HGP創英角ｺﾞｼｯｸUB" pitchFamily="50" charset="-128"/>
              </a:rPr>
              <a:t>予定</a:t>
            </a:r>
            <a:r>
              <a:rPr lang="en-US" altLang="ja-JP" sz="2800" dirty="0" smtClean="0">
                <a:latin typeface="HGP創英角ｺﾞｼｯｸUB" pitchFamily="50" charset="-128"/>
                <a:ea typeface="HGP創英角ｺﾞｼｯｸUB" pitchFamily="50" charset="-128"/>
              </a:rPr>
              <a:t>] )</a:t>
            </a:r>
          </a:p>
          <a:p>
            <a:pPr lvl="1"/>
            <a:r>
              <a:rPr lang="en-US" altLang="ja-JP" sz="2000" dirty="0" smtClean="0">
                <a:latin typeface="HGP創英角ｺﾞｼｯｸUB" pitchFamily="50" charset="-128"/>
                <a:ea typeface="HGP創英角ｺﾞｼｯｸUB" pitchFamily="50" charset="-128"/>
              </a:rPr>
              <a:t>NII OSS </a:t>
            </a:r>
            <a:r>
              <a:rPr lang="ja-JP" altLang="en-US" sz="2000" dirty="0" smtClean="0">
                <a:latin typeface="HGP創英角ｺﾞｼｯｸUB" pitchFamily="50" charset="-128"/>
                <a:ea typeface="HGP創英角ｺﾞｼｯｸUB" pitchFamily="50" charset="-128"/>
              </a:rPr>
              <a:t>クラウドプロジェクト　</a:t>
            </a:r>
            <a:r>
              <a:rPr lang="en-US" altLang="ja-JP" sz="2000" dirty="0" smtClean="0">
                <a:latin typeface="HGP創英角ｺﾞｼｯｸUB" pitchFamily="50" charset="-128"/>
                <a:ea typeface="HGP創英角ｺﾞｼｯｸUB" pitchFamily="50" charset="-128"/>
              </a:rPr>
              <a:t>colony</a:t>
            </a:r>
          </a:p>
          <a:p>
            <a:pPr lvl="1"/>
            <a:r>
              <a:rPr lang="ja-JP" altLang="en-US" sz="2000" dirty="0" smtClean="0">
                <a:latin typeface="HGP創英角ｺﾞｼｯｸUB" pitchFamily="50" charset="-128"/>
                <a:ea typeface="HGP創英角ｺﾞｼｯｸUB" pitchFamily="50" charset="-128"/>
              </a:rPr>
              <a:t>分散オブジェクトストア予備実験</a:t>
            </a:r>
            <a:endParaRPr lang="en-US" altLang="ja-JP" sz="2000" dirty="0" smtClean="0">
              <a:latin typeface="HGP創英角ｺﾞｼｯｸUB" pitchFamily="50" charset="-128"/>
              <a:ea typeface="HGP創英角ｺﾞｼｯｸUB" pitchFamily="50" charset="-128"/>
            </a:endParaRPr>
          </a:p>
          <a:p>
            <a:pPr lvl="1"/>
            <a:r>
              <a:rPr lang="ja-JP" altLang="en-US" sz="2000" dirty="0" smtClean="0">
                <a:latin typeface="HGP創英角ｺﾞｼｯｸUB" pitchFamily="50" charset="-128"/>
                <a:ea typeface="HGP創英角ｺﾞｼｯｸUB" pitchFamily="50" charset="-128"/>
              </a:rPr>
              <a:t>クラウドマイグレーションデモ</a:t>
            </a:r>
            <a:endParaRPr lang="en-US" altLang="ja-JP" sz="2000" dirty="0" smtClean="0">
              <a:latin typeface="HGP創英角ｺﾞｼｯｸUB" pitchFamily="50" charset="-128"/>
              <a:ea typeface="HGP創英角ｺﾞｼｯｸUB" pitchFamily="50" charset="-128"/>
            </a:endParaRPr>
          </a:p>
          <a:p>
            <a:pPr lvl="1"/>
            <a:endParaRPr lang="en-US" altLang="ja-JP" sz="2400" dirty="0" smtClean="0">
              <a:latin typeface="HGP創英角ｺﾞｼｯｸUB" pitchFamily="50" charset="-128"/>
              <a:ea typeface="HGP創英角ｺﾞｼｯｸUB" pitchFamily="50" charset="-128"/>
            </a:endParaRPr>
          </a:p>
          <a:p>
            <a:endParaRPr kumimoji="1" lang="ja-JP" altLang="en-US" sz="2800" dirty="0">
              <a:latin typeface="HGP創英角ｺﾞｼｯｸUB" pitchFamily="50" charset="-128"/>
              <a:ea typeface="HGP創英角ｺﾞｼｯｸUB" pitchFamily="50" charset="-128"/>
            </a:endParaRP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a:t>
            </a:fld>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3528" y="1628800"/>
            <a:ext cx="8592534" cy="3960440"/>
          </a:xfrm>
          <a:prstGeom prst="rect">
            <a:avLst/>
          </a:prstGeom>
          <a:noFill/>
          <a:ln w="9525">
            <a:noFill/>
            <a:miter lim="800000"/>
            <a:headEnd/>
            <a:tailEnd/>
          </a:ln>
        </p:spPr>
      </p:pic>
      <p:sp>
        <p:nvSpPr>
          <p:cNvPr id="6" name="正方形/長方形 5"/>
          <p:cNvSpPr/>
          <p:nvPr/>
        </p:nvSpPr>
        <p:spPr>
          <a:xfrm>
            <a:off x="179512" y="116632"/>
            <a:ext cx="8029762" cy="646331"/>
          </a:xfrm>
          <a:prstGeom prst="rect">
            <a:avLst/>
          </a:prstGeom>
        </p:spPr>
        <p:txBody>
          <a:bodyPr wrap="none">
            <a:spAutoFit/>
          </a:bodyPr>
          <a:lstStyle/>
          <a:p>
            <a:pPr algn="ctr"/>
            <a:r>
              <a:rPr lang="ja-JP" altLang="en-US" sz="3600" dirty="0" smtClean="0">
                <a:latin typeface="HGP創英角ｺﾞｼｯｸUB" pitchFamily="50" charset="-128"/>
                <a:ea typeface="HGP創英角ｺﾞｼｯｸUB" pitchFamily="50" charset="-128"/>
                <a:cs typeface="Arial Unicode MS" pitchFamily="50" charset="-128"/>
              </a:rPr>
              <a:t>物理・仮想マシンの統一的フレームワーク</a:t>
            </a: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20</a:t>
            </a:fld>
            <a:endParaRPr lang="ja-JP"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460574" y="4242959"/>
            <a:ext cx="6690493" cy="1418289"/>
          </a:xfrm>
          <a:prstGeom prst="rect">
            <a:avLst/>
          </a:prstGeom>
          <a:solidFill>
            <a:schemeClr val="tx2">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7" name="正方形/長方形 6"/>
          <p:cNvSpPr/>
          <p:nvPr/>
        </p:nvSpPr>
        <p:spPr>
          <a:xfrm>
            <a:off x="143024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OpenStack-1</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8" name="正方形/長方形 7"/>
          <p:cNvSpPr/>
          <p:nvPr/>
        </p:nvSpPr>
        <p:spPr>
          <a:xfrm>
            <a:off x="4185157" y="3143866"/>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Eucalyptus</a:t>
            </a:r>
            <a:endParaRPr kumimoji="1" lang="ja-JP" altLang="en-US" sz="1600" dirty="0">
              <a:latin typeface="HGP創英角ｺﾞｼｯｸUB" pitchFamily="50" charset="-128"/>
              <a:ea typeface="HGP創英角ｺﾞｼｯｸUB" pitchFamily="50" charset="-128"/>
              <a:cs typeface="Arial" pitchFamily="34" charset="0"/>
            </a:endParaRPr>
          </a:p>
        </p:txBody>
      </p:sp>
      <p:sp>
        <p:nvSpPr>
          <p:cNvPr id="9" name="正方形/長方形 8"/>
          <p:cNvSpPr/>
          <p:nvPr/>
        </p:nvSpPr>
        <p:spPr>
          <a:xfrm>
            <a:off x="5543635"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Hadoop</a:t>
            </a:r>
            <a:endParaRPr lang="ja-JP" altLang="en-US" sz="1600" dirty="0">
              <a:latin typeface="HGP創英角ｺﾞｼｯｸUB" pitchFamily="50" charset="-128"/>
              <a:ea typeface="HGP創英角ｺﾞｼｯｸUB" pitchFamily="50" charset="-128"/>
              <a:cs typeface="Arial" pitchFamily="34" charset="0"/>
            </a:endParaRPr>
          </a:p>
        </p:txBody>
      </p:sp>
      <p:sp>
        <p:nvSpPr>
          <p:cNvPr id="10" name="正方形/長方形 9"/>
          <p:cNvSpPr/>
          <p:nvPr/>
        </p:nvSpPr>
        <p:spPr>
          <a:xfrm>
            <a:off x="6892864" y="1821456"/>
            <a:ext cx="1227877" cy="230430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dirty="0" err="1" smtClean="0">
                <a:latin typeface="HGP創英角ｺﾞｼｯｸUB" pitchFamily="50" charset="-128"/>
                <a:ea typeface="HGP創英角ｺﾞｼｯｸUB" pitchFamily="50" charset="-128"/>
                <a:cs typeface="Arial" pitchFamily="34" charset="0"/>
              </a:rPr>
              <a:t>SunGrid</a:t>
            </a:r>
            <a:r>
              <a:rPr lang="en-US" altLang="ja-JP" sz="1600" dirty="0" smtClean="0">
                <a:latin typeface="HGP創英角ｺﾞｼｯｸUB" pitchFamily="50" charset="-128"/>
                <a:ea typeface="HGP創英角ｺﾞｼｯｸUB" pitchFamily="50" charset="-128"/>
                <a:cs typeface="Arial" pitchFamily="34" charset="0"/>
              </a:rPr>
              <a:t> Engine</a:t>
            </a:r>
            <a:endParaRPr lang="ja-JP" altLang="en-US" sz="1600" dirty="0">
              <a:latin typeface="HGP創英角ｺﾞｼｯｸUB" pitchFamily="50" charset="-128"/>
              <a:ea typeface="HGP創英角ｺﾞｼｯｸUB" pitchFamily="50" charset="-128"/>
              <a:cs typeface="Arial" pitchFamily="34" charset="0"/>
            </a:endParaRPr>
          </a:p>
        </p:txBody>
      </p:sp>
      <p:grpSp>
        <p:nvGrpSpPr>
          <p:cNvPr id="11" name="グループ化 13"/>
          <p:cNvGrpSpPr/>
          <p:nvPr/>
        </p:nvGrpSpPr>
        <p:grpSpPr>
          <a:xfrm>
            <a:off x="1430246" y="1821456"/>
            <a:ext cx="1166484" cy="1104213"/>
            <a:chOff x="1259629" y="2924944"/>
            <a:chExt cx="2987827" cy="648072"/>
          </a:xfrm>
        </p:grpSpPr>
        <p:sp>
          <p:nvSpPr>
            <p:cNvPr id="31"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32" name="正方形/長方形 31"/>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13" name="テキスト ボックス 12"/>
          <p:cNvSpPr txBox="1"/>
          <p:nvPr/>
        </p:nvSpPr>
        <p:spPr>
          <a:xfrm>
            <a:off x="467545" y="4767130"/>
            <a:ext cx="1002197"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C</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4" name="テキスト ボックス 13"/>
          <p:cNvSpPr txBox="1"/>
          <p:nvPr/>
        </p:nvSpPr>
        <p:spPr>
          <a:xfrm>
            <a:off x="467545" y="3348841"/>
            <a:ext cx="854721"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I</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5" name="テキスト ボックス 14"/>
          <p:cNvSpPr txBox="1"/>
          <p:nvPr/>
        </p:nvSpPr>
        <p:spPr>
          <a:xfrm>
            <a:off x="467544" y="2148752"/>
            <a:ext cx="968535" cy="523220"/>
          </a:xfrm>
          <a:prstGeom prst="rect">
            <a:avLst/>
          </a:prstGeom>
          <a:noFill/>
        </p:spPr>
        <p:txBody>
          <a:bodyPr wrap="none" rtlCol="0">
            <a:spAutoFit/>
          </a:bodyPr>
          <a:lstStyle/>
          <a:p>
            <a:r>
              <a:rPr lang="en-US" altLang="ja-JP" sz="2800" dirty="0" err="1" smtClean="0">
                <a:latin typeface="HGP創英角ｺﾞｼｯｸUB" pitchFamily="50" charset="-128"/>
                <a:ea typeface="HGP創英角ｺﾞｼｯｸUB" pitchFamily="50" charset="-128"/>
                <a:cs typeface="Arial" pitchFamily="34" charset="0"/>
              </a:rPr>
              <a:t>P</a:t>
            </a:r>
            <a:r>
              <a:rPr kumimoji="1" lang="en-US" altLang="ja-JP" sz="2800" dirty="0" err="1" smtClean="0">
                <a:latin typeface="HGP創英角ｺﾞｼｯｸUB" pitchFamily="50" charset="-128"/>
                <a:ea typeface="HGP創英角ｺﾞｼｯｸUB" pitchFamily="50" charset="-128"/>
                <a:cs typeface="Arial" pitchFamily="34" charset="0"/>
              </a:rPr>
              <a:t>aaS</a:t>
            </a:r>
            <a:endParaRPr kumimoji="1" lang="ja-JP" altLang="en-US" sz="2800" dirty="0">
              <a:latin typeface="HGP創英角ｺﾞｼｯｸUB" pitchFamily="50" charset="-128"/>
              <a:ea typeface="HGP創英角ｺﾞｼｯｸUB" pitchFamily="50" charset="-128"/>
              <a:cs typeface="Arial" pitchFamily="34" charset="0"/>
            </a:endParaRPr>
          </a:p>
        </p:txBody>
      </p:sp>
      <p:sp>
        <p:nvSpPr>
          <p:cNvPr id="16" name="正方形/長方形 15"/>
          <p:cNvSpPr/>
          <p:nvPr/>
        </p:nvSpPr>
        <p:spPr>
          <a:xfrm>
            <a:off x="2833832" y="3168858"/>
            <a:ext cx="1227877" cy="9818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dirty="0" smtClean="0">
                <a:latin typeface="HGP創英角ｺﾞｼｯｸUB" pitchFamily="50" charset="-128"/>
                <a:ea typeface="HGP創英角ｺﾞｼｯｸUB" pitchFamily="50" charset="-128"/>
                <a:cs typeface="Arial" pitchFamily="34" charset="0"/>
              </a:rPr>
              <a:t>OpenStack-2</a:t>
            </a:r>
            <a:endParaRPr kumimoji="1" lang="ja-JP" altLang="en-US" sz="1600" dirty="0">
              <a:latin typeface="HGP創英角ｺﾞｼｯｸUB" pitchFamily="50" charset="-128"/>
              <a:ea typeface="HGP創英角ｺﾞｼｯｸUB" pitchFamily="50" charset="-128"/>
              <a:cs typeface="Arial" pitchFamily="34" charset="0"/>
            </a:endParaRPr>
          </a:p>
        </p:txBody>
      </p:sp>
      <p:grpSp>
        <p:nvGrpSpPr>
          <p:cNvPr id="37" name="グループ化 36"/>
          <p:cNvGrpSpPr/>
          <p:nvPr/>
        </p:nvGrpSpPr>
        <p:grpSpPr>
          <a:xfrm>
            <a:off x="2749380" y="1700807"/>
            <a:ext cx="4096633" cy="2570971"/>
            <a:chOff x="2749380" y="1785457"/>
            <a:chExt cx="4096633" cy="3062386"/>
          </a:xfrm>
        </p:grpSpPr>
        <p:cxnSp>
          <p:nvCxnSpPr>
            <p:cNvPr id="18" name="直線コネクタ 17"/>
            <p:cNvCxnSpPr/>
            <p:nvPr/>
          </p:nvCxnSpPr>
          <p:spPr>
            <a:xfrm rot="5400000">
              <a:off x="1221993" y="3320456"/>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rot="5400000">
              <a:off x="259840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rot="5400000">
              <a:off x="3958517"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rot="5400000">
              <a:off x="5318626" y="3312844"/>
              <a:ext cx="30547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8316416" y="2636911"/>
            <a:ext cx="385922" cy="400110"/>
          </a:xfrm>
          <a:prstGeom prst="rect">
            <a:avLst/>
          </a:prstGeom>
          <a:noFill/>
        </p:spPr>
        <p:txBody>
          <a:bodyPr wrap="square" rtlCol="0">
            <a:spAutoFit/>
          </a:bodyPr>
          <a:lstStyle/>
          <a:p>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5" name="角丸四角形 24"/>
          <p:cNvSpPr/>
          <p:nvPr/>
        </p:nvSpPr>
        <p:spPr>
          <a:xfrm>
            <a:off x="1752478" y="4416861"/>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Upper layer:  Deploying software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dirty="0" smtClean="0">
                <a:solidFill>
                  <a:schemeClr val="tx1"/>
                </a:solidFill>
                <a:latin typeface="HGP創英角ｺﾞｼｯｸUB" pitchFamily="50" charset="-128"/>
                <a:ea typeface="HGP創英角ｺﾞｼｯｸUB" pitchFamily="50" charset="-128"/>
              </a:rPr>
              <a:t>-deploy]</a:t>
            </a:r>
            <a:endParaRPr kumimoji="1" lang="ja-JP" altLang="en-US" dirty="0">
              <a:solidFill>
                <a:schemeClr val="tx1"/>
              </a:solidFill>
              <a:latin typeface="HGP創英角ｺﾞｼｯｸUB" pitchFamily="50" charset="-128"/>
              <a:ea typeface="HGP創英角ｺﾞｼｯｸUB" pitchFamily="50" charset="-128"/>
            </a:endParaRPr>
          </a:p>
        </p:txBody>
      </p:sp>
      <p:sp>
        <p:nvSpPr>
          <p:cNvPr id="26" name="角丸四角形 25"/>
          <p:cNvSpPr/>
          <p:nvPr/>
        </p:nvSpPr>
        <p:spPr>
          <a:xfrm>
            <a:off x="1752478" y="5039055"/>
            <a:ext cx="6168332" cy="533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latin typeface="HGP創英角ｺﾞｼｯｸUB" pitchFamily="50" charset="-128"/>
                <a:ea typeface="HGP創英角ｺﾞｼｯｸUB" pitchFamily="50" charset="-128"/>
              </a:rPr>
              <a:t>Lower layer:  Preparation of nodes [</a:t>
            </a:r>
            <a:r>
              <a:rPr lang="en-US" altLang="ja-JP" dirty="0" err="1" smtClean="0">
                <a:solidFill>
                  <a:schemeClr val="tx1"/>
                </a:solidFill>
                <a:latin typeface="HGP創英角ｺﾞｼｯｸUB" pitchFamily="50" charset="-128"/>
                <a:ea typeface="HGP創英角ｺﾞｼｯｸUB" pitchFamily="50" charset="-128"/>
              </a:rPr>
              <a:t>dodai</a:t>
            </a:r>
            <a:r>
              <a:rPr lang="en-US" altLang="ja-JP" smtClean="0">
                <a:solidFill>
                  <a:schemeClr val="tx1"/>
                </a:solidFill>
                <a:latin typeface="HGP創英角ｺﾞｼｯｸUB" pitchFamily="50" charset="-128"/>
                <a:ea typeface="HGP創英角ｺﾞｼｯｸUB" pitchFamily="50" charset="-128"/>
              </a:rPr>
              <a:t>-compute]</a:t>
            </a:r>
            <a:endParaRPr kumimoji="1" lang="ja-JP" altLang="en-US" dirty="0">
              <a:solidFill>
                <a:schemeClr val="tx1"/>
              </a:solidFill>
              <a:latin typeface="HGP創英角ｺﾞｼｯｸUB" pitchFamily="50" charset="-128"/>
              <a:ea typeface="HGP創英角ｺﾞｼｯｸUB" pitchFamily="50" charset="-128"/>
            </a:endParaRPr>
          </a:p>
        </p:txBody>
      </p:sp>
      <p:grpSp>
        <p:nvGrpSpPr>
          <p:cNvPr id="38" name="グループ化 13"/>
          <p:cNvGrpSpPr/>
          <p:nvPr/>
        </p:nvGrpSpPr>
        <p:grpSpPr>
          <a:xfrm>
            <a:off x="2843808" y="1844823"/>
            <a:ext cx="1166484" cy="1104213"/>
            <a:chOff x="1259629" y="2924944"/>
            <a:chExt cx="2987827" cy="648072"/>
          </a:xfrm>
        </p:grpSpPr>
        <p:sp>
          <p:nvSpPr>
            <p:cNvPr id="39"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0" name="正方形/長方形 39"/>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grpSp>
        <p:nvGrpSpPr>
          <p:cNvPr id="41" name="グループ化 13"/>
          <p:cNvGrpSpPr/>
          <p:nvPr/>
        </p:nvGrpSpPr>
        <p:grpSpPr>
          <a:xfrm>
            <a:off x="4211960" y="1844823"/>
            <a:ext cx="1166484" cy="1104213"/>
            <a:chOff x="1259629" y="2924944"/>
            <a:chExt cx="2987827" cy="648072"/>
          </a:xfrm>
        </p:grpSpPr>
        <p:sp>
          <p:nvSpPr>
            <p:cNvPr id="42" name="正方形/長方形 9"/>
            <p:cNvSpPr/>
            <p:nvPr/>
          </p:nvSpPr>
          <p:spPr>
            <a:xfrm>
              <a:off x="1259629" y="2924944"/>
              <a:ext cx="1591838"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err="1" smtClean="0">
                  <a:latin typeface="HGP創英角ｺﾞｼｯｸUB" pitchFamily="50" charset="-128"/>
                  <a:ea typeface="HGP創英角ｺﾞｼｯｸUB" pitchFamily="50" charset="-128"/>
                  <a:cs typeface="Arial" pitchFamily="34" charset="0"/>
                </a:rPr>
                <a:t>Hadoop</a:t>
              </a:r>
              <a:endParaRPr lang="ja-JP" altLang="en-US" sz="1000" dirty="0">
                <a:latin typeface="HGP創英角ｺﾞｼｯｸUB" pitchFamily="50" charset="-128"/>
                <a:ea typeface="HGP創英角ｺﾞｼｯｸUB" pitchFamily="50" charset="-128"/>
                <a:cs typeface="Arial" pitchFamily="34" charset="0"/>
              </a:endParaRPr>
            </a:p>
          </p:txBody>
        </p:sp>
        <p:sp>
          <p:nvSpPr>
            <p:cNvPr id="43" name="正方形/長方形 42"/>
            <p:cNvSpPr/>
            <p:nvPr/>
          </p:nvSpPr>
          <p:spPr>
            <a:xfrm>
              <a:off x="3035911" y="2924944"/>
              <a:ext cx="1211545" cy="64807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000" dirty="0" smtClean="0">
                  <a:latin typeface="HGP創英角ｺﾞｼｯｸUB" pitchFamily="50" charset="-128"/>
                  <a:ea typeface="HGP創英角ｺﾞｼｯｸUB" pitchFamily="50" charset="-128"/>
                  <a:cs typeface="Arial" pitchFamily="34" charset="0"/>
                </a:rPr>
                <a:t>MPI</a:t>
              </a:r>
              <a:endParaRPr lang="ja-JP" altLang="en-US" sz="1000" dirty="0">
                <a:latin typeface="HGP創英角ｺﾞｼｯｸUB" pitchFamily="50" charset="-128"/>
                <a:ea typeface="HGP創英角ｺﾞｼｯｸUB" pitchFamily="50" charset="-128"/>
                <a:cs typeface="Arial" pitchFamily="34" charset="0"/>
              </a:endParaRPr>
            </a:p>
          </p:txBody>
        </p:sp>
      </p:grpSp>
      <p:sp>
        <p:nvSpPr>
          <p:cNvPr id="44" name="正方形/長方形 43"/>
          <p:cNvSpPr/>
          <p:nvPr/>
        </p:nvSpPr>
        <p:spPr>
          <a:xfrm>
            <a:off x="423715" y="67271"/>
            <a:ext cx="3217547" cy="769441"/>
          </a:xfrm>
          <a:prstGeom prst="rect">
            <a:avLst/>
          </a:prstGeom>
        </p:spPr>
        <p:txBody>
          <a:bodyPr wrap="none">
            <a:spAutoFit/>
          </a:bodyPr>
          <a:lstStyle/>
          <a:p>
            <a:pPr algn="ctr"/>
            <a:r>
              <a:rPr lang="en-US" altLang="ja-JP" sz="4400" dirty="0" err="1" smtClean="0">
                <a:latin typeface="HGP創英角ｺﾞｼｯｸUB" pitchFamily="50" charset="-128"/>
                <a:ea typeface="HGP創英角ｺﾞｼｯｸUB" pitchFamily="50" charset="-128"/>
                <a:cs typeface="Arial Unicode MS" pitchFamily="50" charset="-128"/>
              </a:rPr>
              <a:t>dodai</a:t>
            </a:r>
            <a:r>
              <a:rPr lang="ja-JP" altLang="en-US" sz="4400" dirty="0" smtClean="0">
                <a:latin typeface="HGP創英角ｺﾞｼｯｸUB" pitchFamily="50" charset="-128"/>
                <a:ea typeface="HGP創英角ｺﾞｼｯｸUB" pitchFamily="50" charset="-128"/>
                <a:cs typeface="Arial Unicode MS" pitchFamily="50" charset="-128"/>
              </a:rPr>
              <a:t>利用例</a:t>
            </a:r>
            <a:endParaRPr lang="ja-JP" altLang="en-US" sz="4400" dirty="0">
              <a:latin typeface="HGP創英角ｺﾞｼｯｸUB" pitchFamily="50" charset="-128"/>
              <a:ea typeface="HGP創英角ｺﾞｼｯｸUB" pitchFamily="50" charset="-128"/>
              <a:cs typeface="Arial Unicode MS" pitchFamily="50" charset="-128"/>
            </a:endParaRPr>
          </a:p>
        </p:txBody>
      </p:sp>
      <p:sp>
        <p:nvSpPr>
          <p:cNvPr id="2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21</a:t>
            </a:fld>
            <a:endParaRPr lang="ja-JP"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73"/>
          <p:cNvGrpSpPr/>
          <p:nvPr/>
        </p:nvGrpSpPr>
        <p:grpSpPr>
          <a:xfrm>
            <a:off x="3275856" y="3933056"/>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15" name="グループ化 74"/>
          <p:cNvGrpSpPr/>
          <p:nvPr/>
        </p:nvGrpSpPr>
        <p:grpSpPr>
          <a:xfrm>
            <a:off x="3275856" y="2636912"/>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514382"/>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84784"/>
            <a:ext cx="6099720" cy="3888432"/>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92896"/>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82498"/>
            <a:ext cx="382952" cy="531877"/>
          </a:xfrm>
          <a:prstGeom prst="rect">
            <a:avLst/>
          </a:prstGeom>
          <a:noFill/>
          <a:ln w="9525">
            <a:noFill/>
            <a:miter lim="800000"/>
            <a:headEnd/>
            <a:tailEnd/>
          </a:ln>
        </p:spPr>
      </p:pic>
      <p:sp>
        <p:nvSpPr>
          <p:cNvPr id="30" name="円柱 29"/>
          <p:cNvSpPr/>
          <p:nvPr/>
        </p:nvSpPr>
        <p:spPr>
          <a:xfrm>
            <a:off x="6340904"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862518"/>
            <a:ext cx="382952" cy="531877"/>
          </a:xfrm>
          <a:prstGeom prst="rect">
            <a:avLst/>
          </a:prstGeom>
          <a:noFill/>
          <a:ln w="9525">
            <a:noFill/>
            <a:miter lim="800000"/>
            <a:headEnd/>
            <a:tailEnd/>
          </a:ln>
        </p:spPr>
      </p:pic>
      <p:sp>
        <p:nvSpPr>
          <p:cNvPr id="32" name="円柱 31"/>
          <p:cNvSpPr/>
          <p:nvPr/>
        </p:nvSpPr>
        <p:spPr>
          <a:xfrm>
            <a:off x="6606024" y="322255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754506"/>
            <a:ext cx="382952" cy="531877"/>
          </a:xfrm>
          <a:prstGeom prst="rect">
            <a:avLst/>
          </a:prstGeom>
          <a:noFill/>
          <a:ln w="9525">
            <a:noFill/>
            <a:miter lim="800000"/>
            <a:headEnd/>
            <a:tailEnd/>
          </a:ln>
        </p:spPr>
      </p:pic>
      <p:sp>
        <p:nvSpPr>
          <p:cNvPr id="34" name="円柱 33"/>
          <p:cNvSpPr/>
          <p:nvPr/>
        </p:nvSpPr>
        <p:spPr>
          <a:xfrm>
            <a:off x="6916968" y="311454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717032"/>
            <a:ext cx="382952" cy="531877"/>
          </a:xfrm>
          <a:prstGeom prst="rect">
            <a:avLst/>
          </a:prstGeom>
          <a:noFill/>
          <a:ln w="9525">
            <a:noFill/>
            <a:miter lim="800000"/>
            <a:headEnd/>
            <a:tailEnd/>
          </a:ln>
        </p:spPr>
      </p:pic>
      <p:sp>
        <p:nvSpPr>
          <p:cNvPr id="36" name="円柱 35"/>
          <p:cNvSpPr/>
          <p:nvPr/>
        </p:nvSpPr>
        <p:spPr>
          <a:xfrm>
            <a:off x="6493304"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97052"/>
            <a:ext cx="382952" cy="531877"/>
          </a:xfrm>
          <a:prstGeom prst="rect">
            <a:avLst/>
          </a:prstGeom>
          <a:noFill/>
          <a:ln w="9525">
            <a:noFill/>
            <a:miter lim="800000"/>
            <a:headEnd/>
            <a:tailEnd/>
          </a:ln>
        </p:spPr>
      </p:pic>
      <p:sp>
        <p:nvSpPr>
          <p:cNvPr id="38" name="円柱 37"/>
          <p:cNvSpPr/>
          <p:nvPr/>
        </p:nvSpPr>
        <p:spPr>
          <a:xfrm>
            <a:off x="6758424" y="425709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89040"/>
            <a:ext cx="382952" cy="531877"/>
          </a:xfrm>
          <a:prstGeom prst="rect">
            <a:avLst/>
          </a:prstGeom>
          <a:noFill/>
          <a:ln w="9525">
            <a:noFill/>
            <a:miter lim="800000"/>
            <a:headEnd/>
            <a:tailEnd/>
          </a:ln>
        </p:spPr>
      </p:pic>
      <p:sp>
        <p:nvSpPr>
          <p:cNvPr id="40" name="円柱 39"/>
          <p:cNvSpPr/>
          <p:nvPr/>
        </p:nvSpPr>
        <p:spPr>
          <a:xfrm>
            <a:off x="7069368" y="41490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645024"/>
            <a:ext cx="382952" cy="531877"/>
          </a:xfrm>
          <a:prstGeom prst="rect">
            <a:avLst/>
          </a:prstGeom>
          <a:noFill/>
          <a:ln w="9525">
            <a:noFill/>
            <a:miter lim="800000"/>
            <a:headEnd/>
            <a:tailEnd/>
          </a:ln>
        </p:spPr>
      </p:pic>
      <p:sp>
        <p:nvSpPr>
          <p:cNvPr id="42" name="円柱 41"/>
          <p:cNvSpPr/>
          <p:nvPr/>
        </p:nvSpPr>
        <p:spPr>
          <a:xfrm>
            <a:off x="7503368"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825044"/>
            <a:ext cx="382952" cy="531877"/>
          </a:xfrm>
          <a:prstGeom prst="rect">
            <a:avLst/>
          </a:prstGeom>
          <a:noFill/>
          <a:ln w="9525">
            <a:noFill/>
            <a:miter lim="800000"/>
            <a:headEnd/>
            <a:tailEnd/>
          </a:ln>
        </p:spPr>
      </p:pic>
      <p:sp>
        <p:nvSpPr>
          <p:cNvPr id="44" name="円柱 43"/>
          <p:cNvSpPr/>
          <p:nvPr/>
        </p:nvSpPr>
        <p:spPr>
          <a:xfrm>
            <a:off x="7768488"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717032"/>
            <a:ext cx="382952" cy="531877"/>
          </a:xfrm>
          <a:prstGeom prst="rect">
            <a:avLst/>
          </a:prstGeom>
          <a:noFill/>
          <a:ln w="9525">
            <a:noFill/>
            <a:miter lim="800000"/>
            <a:headEnd/>
            <a:tailEnd/>
          </a:ln>
        </p:spPr>
      </p:pic>
      <p:sp>
        <p:nvSpPr>
          <p:cNvPr id="46" name="円柱 45"/>
          <p:cNvSpPr/>
          <p:nvPr/>
        </p:nvSpPr>
        <p:spPr>
          <a:xfrm>
            <a:off x="8079432"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708920"/>
            <a:ext cx="382952" cy="531877"/>
          </a:xfrm>
          <a:prstGeom prst="rect">
            <a:avLst/>
          </a:prstGeom>
          <a:noFill/>
          <a:ln w="9525">
            <a:noFill/>
            <a:miter lim="800000"/>
            <a:headEnd/>
            <a:tailEnd/>
          </a:ln>
        </p:spPr>
      </p:pic>
      <p:sp>
        <p:nvSpPr>
          <p:cNvPr id="48" name="円柱 47"/>
          <p:cNvSpPr/>
          <p:nvPr/>
        </p:nvSpPr>
        <p:spPr>
          <a:xfrm>
            <a:off x="7575376"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88940"/>
            <a:ext cx="382952" cy="531877"/>
          </a:xfrm>
          <a:prstGeom prst="rect">
            <a:avLst/>
          </a:prstGeom>
          <a:noFill/>
          <a:ln w="9525">
            <a:noFill/>
            <a:miter lim="800000"/>
            <a:headEnd/>
            <a:tailEnd/>
          </a:ln>
        </p:spPr>
      </p:pic>
      <p:sp>
        <p:nvSpPr>
          <p:cNvPr id="50" name="円柱 49"/>
          <p:cNvSpPr/>
          <p:nvPr/>
        </p:nvSpPr>
        <p:spPr>
          <a:xfrm>
            <a:off x="7840496" y="324898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80928"/>
            <a:ext cx="382952" cy="531877"/>
          </a:xfrm>
          <a:prstGeom prst="rect">
            <a:avLst/>
          </a:prstGeom>
          <a:noFill/>
          <a:ln w="9525">
            <a:noFill/>
            <a:miter lim="800000"/>
            <a:headEnd/>
            <a:tailEnd/>
          </a:ln>
        </p:spPr>
      </p:pic>
      <p:sp>
        <p:nvSpPr>
          <p:cNvPr id="52" name="円柱 51"/>
          <p:cNvSpPr/>
          <p:nvPr/>
        </p:nvSpPr>
        <p:spPr>
          <a:xfrm>
            <a:off x="8151440" y="314096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924944"/>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149080"/>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84784"/>
            <a:ext cx="2376264" cy="3888432"/>
          </a:xfrm>
          <a:prstGeom prst="roundRect">
            <a:avLst>
              <a:gd name="adj" fmla="val 9798"/>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933056"/>
            <a:ext cx="382952" cy="531877"/>
          </a:xfrm>
          <a:prstGeom prst="rect">
            <a:avLst/>
          </a:prstGeom>
          <a:noFill/>
          <a:ln w="9525">
            <a:noFill/>
            <a:miter lim="800000"/>
            <a:headEnd/>
            <a:tailEnd/>
          </a:ln>
        </p:spPr>
      </p:pic>
      <p:sp>
        <p:nvSpPr>
          <p:cNvPr id="62" name="円柱 61"/>
          <p:cNvSpPr/>
          <p:nvPr/>
        </p:nvSpPr>
        <p:spPr>
          <a:xfrm>
            <a:off x="1043608"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933056"/>
            <a:ext cx="382952" cy="531877"/>
          </a:xfrm>
          <a:prstGeom prst="rect">
            <a:avLst/>
          </a:prstGeom>
          <a:noFill/>
          <a:ln w="9525">
            <a:noFill/>
            <a:miter lim="800000"/>
            <a:headEnd/>
            <a:tailEnd/>
          </a:ln>
        </p:spPr>
      </p:pic>
      <p:sp>
        <p:nvSpPr>
          <p:cNvPr id="64" name="円柱 63"/>
          <p:cNvSpPr/>
          <p:nvPr/>
        </p:nvSpPr>
        <p:spPr>
          <a:xfrm>
            <a:off x="1691680" y="429309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89040"/>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738518"/>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80728"/>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924944"/>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221088"/>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941158" y="4581128"/>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700808"/>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93812"/>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89956"/>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337247"/>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653136"/>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229200"/>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229200"/>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628800"/>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628800"/>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22</a:t>
            </a:fld>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ERSERVER\yazawa\document\acloud\Clouds_accloud_20120621.emf"/>
          <p:cNvPicPr>
            <a:picLocks noChangeAspect="1" noChangeArrowheads="1"/>
          </p:cNvPicPr>
          <p:nvPr/>
        </p:nvPicPr>
        <p:blipFill>
          <a:blip r:embed="rId2" cstate="print"/>
          <a:srcRect/>
          <a:stretch>
            <a:fillRect/>
          </a:stretch>
        </p:blipFill>
        <p:spPr bwMode="auto">
          <a:xfrm>
            <a:off x="1547664" y="2132856"/>
            <a:ext cx="6824169" cy="4392488"/>
          </a:xfrm>
          <a:prstGeom prst="rect">
            <a:avLst/>
          </a:prstGeom>
          <a:noFill/>
        </p:spPr>
      </p:pic>
      <p:pic>
        <p:nvPicPr>
          <p:cNvPr id="5" name="Picture 3" descr="C:\Documents and Settings\test\My Documents\ecloud\Clouds_ecloud_20120621.emf"/>
          <p:cNvPicPr>
            <a:picLocks noChangeAspect="1" noChangeArrowheads="1"/>
          </p:cNvPicPr>
          <p:nvPr/>
        </p:nvPicPr>
        <p:blipFill>
          <a:blip r:embed="rId3" cstate="print"/>
          <a:srcRect/>
          <a:stretch>
            <a:fillRect/>
          </a:stretch>
        </p:blipFill>
        <p:spPr bwMode="auto">
          <a:xfrm>
            <a:off x="251520" y="980728"/>
            <a:ext cx="4464496" cy="2821522"/>
          </a:xfrm>
          <a:prstGeom prst="rect">
            <a:avLst/>
          </a:prstGeom>
          <a:noFill/>
        </p:spPr>
      </p:pic>
      <p:sp>
        <p:nvSpPr>
          <p:cNvPr id="6" name="正方形/長方形 5"/>
          <p:cNvSpPr/>
          <p:nvPr/>
        </p:nvSpPr>
        <p:spPr>
          <a:xfrm>
            <a:off x="3707904" y="764704"/>
            <a:ext cx="2376264"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(1)</a:t>
            </a:r>
            <a:r>
              <a:rPr kumimoji="1" lang="ja-JP" altLang="en-US" sz="1400" b="1" dirty="0" smtClean="0">
                <a:solidFill>
                  <a:schemeClr val="tx1"/>
                </a:solidFill>
              </a:rPr>
              <a:t>仮想マシン単位ではなく、物理マシンを占有</a:t>
            </a:r>
            <a:endParaRPr kumimoji="1" lang="en-US" altLang="ja-JP" sz="1400" b="1" dirty="0" smtClean="0">
              <a:solidFill>
                <a:schemeClr val="tx1"/>
              </a:solidFill>
            </a:endParaRPr>
          </a:p>
        </p:txBody>
      </p:sp>
      <p:cxnSp>
        <p:nvCxnSpPr>
          <p:cNvPr id="7" name="直線矢印コネクタ 6"/>
          <p:cNvCxnSpPr>
            <a:stCxn id="6" idx="2"/>
          </p:cNvCxnSpPr>
          <p:nvPr/>
        </p:nvCxnSpPr>
        <p:spPr>
          <a:xfrm>
            <a:off x="4896036" y="1340768"/>
            <a:ext cx="108012" cy="136815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6372199" y="1124744"/>
            <a:ext cx="1999633" cy="576064"/>
          </a:xfrm>
          <a:prstGeom prst="rect">
            <a:avLst/>
          </a:prstGeom>
          <a:solidFill>
            <a:schemeClr val="accent6">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(2)</a:t>
            </a:r>
            <a:r>
              <a:rPr kumimoji="1" lang="ja-JP" altLang="en-US" sz="1400" b="1" dirty="0" smtClean="0">
                <a:solidFill>
                  <a:schemeClr val="tx1"/>
                </a:solidFill>
              </a:rPr>
              <a:t>研究グループ</a:t>
            </a:r>
            <a:r>
              <a:rPr kumimoji="1" lang="en-US" altLang="ja-JP" sz="1400" b="1" dirty="0" smtClean="0">
                <a:solidFill>
                  <a:schemeClr val="tx1"/>
                </a:solidFill>
              </a:rPr>
              <a:t>VLAN</a:t>
            </a:r>
            <a:r>
              <a:rPr kumimoji="1" lang="ja-JP" altLang="en-US" sz="1400" b="1" dirty="0" smtClean="0">
                <a:solidFill>
                  <a:schemeClr val="tx1"/>
                </a:solidFill>
              </a:rPr>
              <a:t>に</a:t>
            </a:r>
            <a:endParaRPr kumimoji="1" lang="en-US" altLang="ja-JP" sz="1400" b="1" dirty="0" smtClean="0">
              <a:solidFill>
                <a:schemeClr val="tx1"/>
              </a:solidFill>
            </a:endParaRPr>
          </a:p>
          <a:p>
            <a:pPr algn="ctr"/>
            <a:r>
              <a:rPr lang="ja-JP" altLang="en-US" sz="1400" b="1" dirty="0">
                <a:solidFill>
                  <a:schemeClr val="tx1"/>
                </a:solidFill>
              </a:rPr>
              <a:t>直接接続</a:t>
            </a:r>
            <a:endParaRPr kumimoji="1" lang="en-US" altLang="ja-JP" sz="1400" b="1" dirty="0" smtClean="0">
              <a:solidFill>
                <a:schemeClr val="tx1"/>
              </a:solidFill>
            </a:endParaRPr>
          </a:p>
        </p:txBody>
      </p:sp>
      <p:cxnSp>
        <p:nvCxnSpPr>
          <p:cNvPr id="9" name="直線矢印コネクタ 8"/>
          <p:cNvCxnSpPr>
            <a:stCxn id="8" idx="2"/>
          </p:cNvCxnSpPr>
          <p:nvPr/>
        </p:nvCxnSpPr>
        <p:spPr>
          <a:xfrm flipH="1">
            <a:off x="6516216" y="1700808"/>
            <a:ext cx="855800" cy="936104"/>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156176" y="3068960"/>
            <a:ext cx="1080120" cy="216024"/>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kumimoji="1" lang="en-US" altLang="ja-JP" sz="800" dirty="0" smtClean="0">
                <a:solidFill>
                  <a:schemeClr val="tx1"/>
                </a:solidFill>
              </a:rPr>
              <a:t>A VLAN</a:t>
            </a:r>
          </a:p>
        </p:txBody>
      </p:sp>
      <p:sp>
        <p:nvSpPr>
          <p:cNvPr id="11" name="正方形/長方形 10"/>
          <p:cNvSpPr/>
          <p:nvPr/>
        </p:nvSpPr>
        <p:spPr>
          <a:xfrm>
            <a:off x="7524328" y="4581128"/>
            <a:ext cx="1080120" cy="216024"/>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研究グループ</a:t>
            </a:r>
            <a:r>
              <a:rPr lang="en-US" altLang="ja-JP" sz="800" dirty="0">
                <a:solidFill>
                  <a:schemeClr val="tx1"/>
                </a:solidFill>
              </a:rPr>
              <a:t>B</a:t>
            </a:r>
            <a:r>
              <a:rPr kumimoji="1" lang="en-US" altLang="ja-JP" sz="800" dirty="0" smtClean="0">
                <a:solidFill>
                  <a:schemeClr val="tx1"/>
                </a:solidFill>
              </a:rPr>
              <a:t> VLAN</a:t>
            </a:r>
          </a:p>
        </p:txBody>
      </p:sp>
      <p:sp>
        <p:nvSpPr>
          <p:cNvPr id="12" name="正方形/長方形 11"/>
          <p:cNvSpPr/>
          <p:nvPr/>
        </p:nvSpPr>
        <p:spPr>
          <a:xfrm>
            <a:off x="5580112" y="5805264"/>
            <a:ext cx="1224136" cy="216024"/>
          </a:xfrm>
          <a:prstGeom prst="rect">
            <a:avLst/>
          </a:prstGeom>
          <a:solidFill>
            <a:schemeClr val="tx2">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研究クラウド</a:t>
            </a:r>
            <a:r>
              <a:rPr lang="ja-JP" altLang="en-US" sz="800" dirty="0" smtClean="0">
                <a:solidFill>
                  <a:schemeClr val="tx1"/>
                </a:solidFill>
              </a:rPr>
              <a:t>共用</a:t>
            </a:r>
            <a:r>
              <a:rPr kumimoji="1" lang="en-US" altLang="ja-JP" sz="800" dirty="0" smtClean="0">
                <a:solidFill>
                  <a:schemeClr val="tx1"/>
                </a:solidFill>
              </a:rPr>
              <a:t> VLAN</a:t>
            </a:r>
          </a:p>
        </p:txBody>
      </p:sp>
      <p:sp>
        <p:nvSpPr>
          <p:cNvPr id="13" name="正方形/長方形 12"/>
          <p:cNvSpPr/>
          <p:nvPr/>
        </p:nvSpPr>
        <p:spPr>
          <a:xfrm>
            <a:off x="6300192" y="6093296"/>
            <a:ext cx="259228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(4)</a:t>
            </a:r>
            <a:r>
              <a:rPr lang="en-US" altLang="ja-JP" sz="1400" b="1" dirty="0" smtClean="0">
                <a:solidFill>
                  <a:schemeClr val="tx1"/>
                </a:solidFill>
              </a:rPr>
              <a:t>Cluster Installer(</a:t>
            </a:r>
            <a:r>
              <a:rPr lang="en-US" altLang="ja-JP" sz="1400" b="1" dirty="0" err="1" smtClean="0">
                <a:solidFill>
                  <a:schemeClr val="tx1"/>
                </a:solidFill>
              </a:rPr>
              <a:t>d</a:t>
            </a:r>
            <a:r>
              <a:rPr kumimoji="1" lang="en-US" altLang="ja-JP" sz="1400" b="1" dirty="0" err="1" smtClean="0">
                <a:solidFill>
                  <a:schemeClr val="tx1"/>
                </a:solidFill>
              </a:rPr>
              <a:t>odai</a:t>
            </a:r>
            <a:r>
              <a:rPr kumimoji="1" lang="en-US" altLang="ja-JP" sz="1400" b="1" dirty="0" smtClean="0">
                <a:solidFill>
                  <a:schemeClr val="tx1"/>
                </a:solidFill>
              </a:rPr>
              <a:t>)</a:t>
            </a:r>
            <a:r>
              <a:rPr kumimoji="1" lang="ja-JP" altLang="en-US" sz="1400" b="1" dirty="0" smtClean="0">
                <a:solidFill>
                  <a:schemeClr val="tx1"/>
                </a:solidFill>
              </a:rPr>
              <a:t>により</a:t>
            </a:r>
            <a:endParaRPr kumimoji="1" lang="en-US" altLang="ja-JP" sz="1400" b="1" dirty="0" smtClean="0">
              <a:solidFill>
                <a:schemeClr val="tx1"/>
              </a:solidFill>
            </a:endParaRPr>
          </a:p>
          <a:p>
            <a:pPr algn="ctr"/>
            <a:r>
              <a:rPr lang="ja-JP" altLang="en-US" sz="1400" b="1" dirty="0">
                <a:solidFill>
                  <a:schemeClr val="tx1"/>
                </a:solidFill>
              </a:rPr>
              <a:t>簡単</a:t>
            </a:r>
            <a:r>
              <a:rPr lang="ja-JP" altLang="en-US" sz="1400" b="1" dirty="0" smtClean="0">
                <a:solidFill>
                  <a:schemeClr val="tx1"/>
                </a:solidFill>
              </a:rPr>
              <a:t>にグループ内</a:t>
            </a:r>
            <a:r>
              <a:rPr lang="en-US" altLang="ja-JP" sz="1400" b="1" dirty="0" err="1" smtClean="0">
                <a:solidFill>
                  <a:schemeClr val="tx1"/>
                </a:solidFill>
              </a:rPr>
              <a:t>IaaS</a:t>
            </a:r>
            <a:r>
              <a:rPr lang="ja-JP" altLang="en-US" sz="1400" b="1" dirty="0" smtClean="0">
                <a:solidFill>
                  <a:schemeClr val="tx1"/>
                </a:solidFill>
              </a:rPr>
              <a:t>などの</a:t>
            </a:r>
            <a:endParaRPr lang="en-US" altLang="ja-JP" sz="1400" b="1" dirty="0" smtClean="0">
              <a:solidFill>
                <a:schemeClr val="tx1"/>
              </a:solidFill>
            </a:endParaRPr>
          </a:p>
          <a:p>
            <a:pPr algn="ctr"/>
            <a:r>
              <a:rPr lang="ja-JP" altLang="en-US" sz="1400" b="1" dirty="0" smtClean="0">
                <a:solidFill>
                  <a:schemeClr val="tx1"/>
                </a:solidFill>
              </a:rPr>
              <a:t>計算環境が構築可能</a:t>
            </a:r>
            <a:endParaRPr kumimoji="1" lang="en-US" altLang="ja-JP" sz="1400" b="1" dirty="0" smtClean="0">
              <a:solidFill>
                <a:schemeClr val="tx1"/>
              </a:solidFill>
            </a:endParaRPr>
          </a:p>
        </p:txBody>
      </p:sp>
      <p:cxnSp>
        <p:nvCxnSpPr>
          <p:cNvPr id="14" name="直線矢印コネクタ 13"/>
          <p:cNvCxnSpPr>
            <a:stCxn id="13" idx="0"/>
          </p:cNvCxnSpPr>
          <p:nvPr/>
        </p:nvCxnSpPr>
        <p:spPr>
          <a:xfrm flipH="1" flipV="1">
            <a:off x="6300192" y="4653136"/>
            <a:ext cx="1296144" cy="1440160"/>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95536" y="4869160"/>
            <a:ext cx="3240360"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(5)</a:t>
            </a:r>
            <a:r>
              <a:rPr kumimoji="1" lang="ja-JP" altLang="en-US" sz="1400" b="1" dirty="0" smtClean="0">
                <a:solidFill>
                  <a:schemeClr val="tx1"/>
                </a:solidFill>
              </a:rPr>
              <a:t>教育クラウドの拡張が可能</a:t>
            </a:r>
            <a:endParaRPr kumimoji="1" lang="en-US" altLang="ja-JP" sz="1400" b="1" dirty="0" smtClean="0">
              <a:solidFill>
                <a:schemeClr val="tx1"/>
              </a:solidFill>
            </a:endParaRPr>
          </a:p>
          <a:p>
            <a:r>
              <a:rPr kumimoji="1" lang="en-US" altLang="ja-JP" sz="2000" b="1" dirty="0" err="1" smtClean="0">
                <a:solidFill>
                  <a:schemeClr val="accent1">
                    <a:lumMod val="75000"/>
                  </a:schemeClr>
                </a:solidFill>
              </a:rPr>
              <a:t>edubase</a:t>
            </a:r>
            <a:r>
              <a:rPr kumimoji="1" lang="en-US" altLang="ja-JP" sz="2000" b="1" dirty="0" smtClean="0">
                <a:solidFill>
                  <a:schemeClr val="accent1">
                    <a:lumMod val="75000"/>
                  </a:schemeClr>
                </a:solidFill>
              </a:rPr>
              <a:t> Cloud #16., #17, …</a:t>
            </a:r>
          </a:p>
        </p:txBody>
      </p:sp>
      <p:cxnSp>
        <p:nvCxnSpPr>
          <p:cNvPr id="16" name="直線矢印コネクタ 15"/>
          <p:cNvCxnSpPr>
            <a:stCxn id="15" idx="0"/>
          </p:cNvCxnSpPr>
          <p:nvPr/>
        </p:nvCxnSpPr>
        <p:spPr>
          <a:xfrm flipV="1">
            <a:off x="2015716" y="4725144"/>
            <a:ext cx="1044116" cy="14401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251520" y="5949280"/>
            <a:ext cx="216024" cy="2160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51520" y="5661248"/>
            <a:ext cx="216024" cy="2160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82490" y="5661248"/>
            <a:ext cx="1790105" cy="276999"/>
          </a:xfrm>
          <a:prstGeom prst="rect">
            <a:avLst/>
          </a:prstGeom>
          <a:noFill/>
        </p:spPr>
        <p:txBody>
          <a:bodyPr wrap="none" rtlCol="0">
            <a:spAutoFit/>
          </a:bodyPr>
          <a:lstStyle/>
          <a:p>
            <a:r>
              <a:rPr lang="en-US" altLang="ja-JP" sz="1200" dirty="0" smtClean="0"/>
              <a:t>Machine</a:t>
            </a:r>
            <a:r>
              <a:rPr kumimoji="1" lang="en-US" altLang="ja-JP" sz="1200" dirty="0" smtClean="0"/>
              <a:t>(Physical/Virtual)</a:t>
            </a:r>
            <a:endParaRPr kumimoji="1" lang="ja-JP" altLang="en-US" sz="1200" dirty="0"/>
          </a:p>
        </p:txBody>
      </p:sp>
      <p:sp>
        <p:nvSpPr>
          <p:cNvPr id="22" name="テキスト ボックス 21"/>
          <p:cNvSpPr txBox="1"/>
          <p:nvPr/>
        </p:nvSpPr>
        <p:spPr>
          <a:xfrm>
            <a:off x="464417" y="5949280"/>
            <a:ext cx="1574726" cy="276999"/>
          </a:xfrm>
          <a:prstGeom prst="rect">
            <a:avLst/>
          </a:prstGeom>
          <a:noFill/>
        </p:spPr>
        <p:txBody>
          <a:bodyPr wrap="none" rtlCol="0">
            <a:spAutoFit/>
          </a:bodyPr>
          <a:lstStyle/>
          <a:p>
            <a:r>
              <a:rPr lang="en-US" altLang="ja-JP" sz="1200" dirty="0" smtClean="0"/>
              <a:t>Software</a:t>
            </a:r>
            <a:r>
              <a:rPr kumimoji="1" lang="en-US" altLang="ja-JP" sz="1200" dirty="0" smtClean="0"/>
              <a:t>(OS, Apps, …)</a:t>
            </a:r>
            <a:endParaRPr kumimoji="1" lang="ja-JP" altLang="en-US" sz="1200" dirty="0"/>
          </a:p>
        </p:txBody>
      </p:sp>
      <p:sp>
        <p:nvSpPr>
          <p:cNvPr id="24" name="タイトル 1"/>
          <p:cNvSpPr txBox="1">
            <a:spLocks/>
          </p:cNvSpPr>
          <p:nvPr/>
        </p:nvSpPr>
        <p:spPr>
          <a:xfrm>
            <a:off x="179512" y="0"/>
            <a:ext cx="8229600" cy="70609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4400" noProof="0" dirty="0" smtClean="0">
                <a:latin typeface="HGP創英角ｺﾞｼｯｸUB" pitchFamily="50" charset="-128"/>
                <a:ea typeface="HGP創英角ｺﾞｼｯｸUB" pitchFamily="50" charset="-128"/>
                <a:cs typeface="+mj-cs"/>
              </a:rPr>
              <a:t>研究クラウドの特徴</a:t>
            </a:r>
            <a:endParaRPr kumimoji="1" lang="ja-JP" altLang="en-US" sz="44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0" name="正方形/長方形 29"/>
          <p:cNvSpPr/>
          <p:nvPr/>
        </p:nvSpPr>
        <p:spPr>
          <a:xfrm>
            <a:off x="395536" y="3789040"/>
            <a:ext cx="1224136" cy="432048"/>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smtClean="0">
                <a:solidFill>
                  <a:schemeClr val="tx1"/>
                </a:solidFill>
              </a:rPr>
              <a:t>(6)</a:t>
            </a:r>
            <a:r>
              <a:rPr lang="ja-JP" altLang="en-US" sz="1400" b="1" dirty="0" smtClean="0">
                <a:solidFill>
                  <a:schemeClr val="tx1"/>
                </a:solidFill>
              </a:rPr>
              <a:t>学認連携</a:t>
            </a:r>
            <a:endParaRPr kumimoji="1" lang="en-US" altLang="ja-JP" sz="1400" b="1" dirty="0" smtClean="0">
              <a:solidFill>
                <a:schemeClr val="tx1"/>
              </a:solidFill>
            </a:endParaRPr>
          </a:p>
        </p:txBody>
      </p:sp>
      <p:sp>
        <p:nvSpPr>
          <p:cNvPr id="45" name="円柱 44"/>
          <p:cNvSpPr/>
          <p:nvPr/>
        </p:nvSpPr>
        <p:spPr>
          <a:xfrm>
            <a:off x="7524328" y="2888940"/>
            <a:ext cx="1368152" cy="612068"/>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47" name="正方形/長方形 46"/>
          <p:cNvSpPr/>
          <p:nvPr/>
        </p:nvSpPr>
        <p:spPr>
          <a:xfrm>
            <a:off x="7596336" y="1916832"/>
            <a:ext cx="1512168" cy="648072"/>
          </a:xfrm>
          <a:prstGeom prst="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(3)</a:t>
            </a:r>
            <a:r>
              <a:rPr kumimoji="1" lang="ja-JP" altLang="en-US" sz="1400" b="1" dirty="0" smtClean="0">
                <a:solidFill>
                  <a:schemeClr val="tx1"/>
                </a:solidFill>
              </a:rPr>
              <a:t>クラスタ共有</a:t>
            </a:r>
            <a:r>
              <a:rPr lang="en-US" altLang="ja-JP" sz="1400" b="1" dirty="0" smtClean="0">
                <a:solidFill>
                  <a:schemeClr val="tx1"/>
                </a:solidFill>
              </a:rPr>
              <a:t> Object Store Service</a:t>
            </a:r>
          </a:p>
        </p:txBody>
      </p:sp>
      <p:cxnSp>
        <p:nvCxnSpPr>
          <p:cNvPr id="48" name="直線矢印コネクタ 47"/>
          <p:cNvCxnSpPr>
            <a:stCxn id="47" idx="2"/>
            <a:endCxn id="45" idx="1"/>
          </p:cNvCxnSpPr>
          <p:nvPr/>
        </p:nvCxnSpPr>
        <p:spPr>
          <a:xfrm flipH="1">
            <a:off x="8208404" y="2564904"/>
            <a:ext cx="144016" cy="324036"/>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cstate="print"/>
          <a:srcRect/>
          <a:stretch>
            <a:fillRect/>
          </a:stretch>
        </p:blipFill>
        <p:spPr bwMode="auto">
          <a:xfrm>
            <a:off x="3203848" y="3140968"/>
            <a:ext cx="1296144" cy="806677"/>
          </a:xfrm>
          <a:prstGeom prst="rect">
            <a:avLst/>
          </a:prstGeom>
          <a:noFill/>
          <a:ln w="9525">
            <a:noFill/>
            <a:miter lim="800000"/>
            <a:headEnd/>
            <a:tailEnd/>
          </a:ln>
        </p:spPr>
      </p:pic>
      <p:pic>
        <p:nvPicPr>
          <p:cNvPr id="20482" name="Picture 2" descr="https://upki-portal.nii.ac.jp/docs/files/image/fed/logo2.png"/>
          <p:cNvPicPr>
            <a:picLocks noChangeAspect="1" noChangeArrowheads="1"/>
          </p:cNvPicPr>
          <p:nvPr/>
        </p:nvPicPr>
        <p:blipFill>
          <a:blip r:embed="rId5" cstate="print"/>
          <a:srcRect/>
          <a:stretch>
            <a:fillRect/>
          </a:stretch>
        </p:blipFill>
        <p:spPr bwMode="auto">
          <a:xfrm>
            <a:off x="3491880" y="2780928"/>
            <a:ext cx="720080" cy="685628"/>
          </a:xfrm>
          <a:prstGeom prst="rect">
            <a:avLst/>
          </a:prstGeom>
          <a:noFill/>
        </p:spPr>
      </p:pic>
      <p:cxnSp>
        <p:nvCxnSpPr>
          <p:cNvPr id="31" name="直線矢印コネクタ 30"/>
          <p:cNvCxnSpPr>
            <a:stCxn id="30" idx="3"/>
            <a:endCxn id="20482" idx="1"/>
          </p:cNvCxnSpPr>
          <p:nvPr/>
        </p:nvCxnSpPr>
        <p:spPr>
          <a:xfrm flipV="1">
            <a:off x="1619672" y="3123742"/>
            <a:ext cx="1872208" cy="881322"/>
          </a:xfrm>
          <a:prstGeom prst="straightConnector1">
            <a:avLst/>
          </a:prstGeom>
          <a:ln w="381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7"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23</a:t>
            </a:fld>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88640"/>
            <a:ext cx="3240360" cy="582594"/>
          </a:xfrm>
        </p:spPr>
        <p:txBody>
          <a:bodyPr/>
          <a:lstStyle/>
          <a:p>
            <a:r>
              <a:rPr kumimoji="1" lang="en-US" altLang="ja-JP" sz="4400" dirty="0" err="1" smtClean="0">
                <a:latin typeface="HGP創英角ｺﾞｼｯｸUB" pitchFamily="50" charset="-128"/>
                <a:ea typeface="HGP創英角ｺﾞｼｯｸUB" pitchFamily="50" charset="-128"/>
                <a:cs typeface="Arial" pitchFamily="34" charset="0"/>
              </a:rPr>
              <a:t>gunnii</a:t>
            </a:r>
            <a:r>
              <a:rPr kumimoji="1" lang="en-US" altLang="ja-JP" sz="4400" dirty="0" smtClean="0">
                <a:latin typeface="HGP創英角ｺﾞｼｯｸUB" pitchFamily="50" charset="-128"/>
                <a:ea typeface="HGP創英角ｺﾞｼｯｸUB" pitchFamily="50" charset="-128"/>
                <a:cs typeface="Arial" pitchFamily="34" charset="0"/>
              </a:rPr>
              <a:t> GUI</a:t>
            </a:r>
            <a:endParaRPr kumimoji="1" lang="ja-JP" altLang="en-US" sz="4400" dirty="0">
              <a:latin typeface="HGP創英角ｺﾞｼｯｸUB" pitchFamily="50" charset="-128"/>
              <a:ea typeface="HGP創英角ｺﾞｼｯｸUB" pitchFamily="50" charset="-128"/>
              <a:cs typeface="Arial"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611560" y="1052736"/>
            <a:ext cx="8099023" cy="5040560"/>
          </a:xfrm>
          <a:prstGeom prst="rect">
            <a:avLst/>
          </a:prstGeom>
          <a:noFill/>
          <a:ln w="9525">
            <a:noFill/>
            <a:miter lim="800000"/>
            <a:headEnd/>
            <a:tailEnd/>
          </a:ln>
        </p:spPr>
      </p:pic>
      <p:pic>
        <p:nvPicPr>
          <p:cNvPr id="6" name="Picture 2" descr="https://upki-portal.nii.ac.jp/docs/files/image/fed/logo2.png"/>
          <p:cNvPicPr>
            <a:picLocks noChangeAspect="1" noChangeArrowheads="1"/>
          </p:cNvPicPr>
          <p:nvPr/>
        </p:nvPicPr>
        <p:blipFill>
          <a:blip r:embed="rId4" cstate="print"/>
          <a:srcRect/>
          <a:stretch>
            <a:fillRect/>
          </a:stretch>
        </p:blipFill>
        <p:spPr bwMode="auto">
          <a:xfrm>
            <a:off x="6660232" y="44624"/>
            <a:ext cx="792088" cy="754191"/>
          </a:xfrm>
          <a:prstGeom prst="rect">
            <a:avLst/>
          </a:prstGeom>
          <a:noFill/>
        </p:spPr>
      </p:pic>
      <p:sp>
        <p:nvSpPr>
          <p:cNvPr id="7" name="タイトル 1"/>
          <p:cNvSpPr txBox="1">
            <a:spLocks/>
          </p:cNvSpPr>
          <p:nvPr/>
        </p:nvSpPr>
        <p:spPr bwMode="auto">
          <a:xfrm>
            <a:off x="7380312" y="0"/>
            <a:ext cx="14046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sz="2800" dirty="0" smtClean="0">
                <a:latin typeface="HGP創英角ｺﾞｼｯｸUB" pitchFamily="50" charset="-128"/>
                <a:ea typeface="HGP創英角ｺﾞｼｯｸUB" pitchFamily="50" charset="-128"/>
                <a:cs typeface="Arial" pitchFamily="34" charset="0"/>
              </a:rPr>
              <a:t>対応済</a:t>
            </a:r>
            <a:endParaRPr kumimoji="1" lang="ja-JP" altLang="en-US" sz="28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Arial" pitchFamily="34" charset="0"/>
            </a:endParaRPr>
          </a:p>
        </p:txBody>
      </p:sp>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24</a:t>
            </a:fld>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HGP創英角ｺﾞｼｯｸUB" pitchFamily="50" charset="-128"/>
                <a:ea typeface="HGP創英角ｺﾞｼｯｸUB" pitchFamily="50" charset="-128"/>
              </a:rPr>
              <a:t>インタークラウド基盤</a:t>
            </a:r>
            <a:endParaRPr lang="en-US" altLang="ja-JP" sz="4800" dirty="0" smtClean="0">
              <a:latin typeface="HGP創英角ｺﾞｼｯｸUB" pitchFamily="50" charset="-128"/>
              <a:ea typeface="HGP創英角ｺﾞｼｯｸUB" pitchFamily="50" charset="-128"/>
            </a:endParaRPr>
          </a:p>
          <a:p>
            <a:pPr lvl="8" algn="ctr"/>
            <a:r>
              <a:rPr lang="ja-JP" altLang="en-US" sz="2800" dirty="0" smtClean="0">
                <a:latin typeface="HGP創英角ｺﾞｼｯｸUB" pitchFamily="50" charset="-128"/>
                <a:ea typeface="HGP創英角ｺﾞｼｯｸUB" pitchFamily="50" charset="-128"/>
              </a:rPr>
              <a:t> </a:t>
            </a:r>
            <a:endParaRPr lang="en-US" altLang="ja-JP" sz="2800" dirty="0" smtClean="0">
              <a:latin typeface="HGP創英角ｺﾞｼｯｸUB" pitchFamily="50" charset="-128"/>
              <a:ea typeface="HGP創英角ｺﾞｼｯｸUB"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latin typeface="HGS創英角ｺﾞｼｯｸUB" pitchFamily="50" charset="-128"/>
                <a:ea typeface="HGS創英角ｺﾞｼｯｸUB" pitchFamily="50" charset="-128"/>
              </a:rPr>
              <a:t>アカデミックコミュニティクラウドの</a:t>
            </a:r>
            <a:r>
              <a:rPr lang="en-US" altLang="ja-JP" sz="2800" dirty="0" smtClean="0">
                <a:latin typeface="HGS創英角ｺﾞｼｯｸUB" pitchFamily="50" charset="-128"/>
                <a:ea typeface="HGS創英角ｺﾞｼｯｸUB" pitchFamily="50" charset="-128"/>
              </a:rPr>
              <a:t>Hub-</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25</a:t>
            </a:fld>
            <a:endParaRPr lang="ja-JP"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229600" cy="582594"/>
          </a:xfrm>
        </p:spPr>
        <p:txBody>
          <a:bodyPr/>
          <a:lstStyle/>
          <a:p>
            <a:r>
              <a:rPr kumimoji="1" lang="ja-JP" altLang="en-US" sz="4000" dirty="0" smtClean="0">
                <a:latin typeface="HGPｺﾞｼｯｸE" pitchFamily="50" charset="-128"/>
                <a:ea typeface="HGPｺﾞｼｯｸE" pitchFamily="50" charset="-128"/>
              </a:rPr>
              <a:t>インタークラウドのユースケース例</a:t>
            </a:r>
            <a:endParaRPr kumimoji="1" lang="ja-JP" altLang="en-US" sz="4000" dirty="0">
              <a:latin typeface="HGPｺﾞｼｯｸE" pitchFamily="50" charset="-128"/>
              <a:ea typeface="HGPｺﾞｼｯｸE" pitchFamily="50" charset="-128"/>
            </a:endParaRPr>
          </a:p>
        </p:txBody>
      </p:sp>
      <p:pic>
        <p:nvPicPr>
          <p:cNvPr id="1026" name="Picture 2"/>
          <p:cNvPicPr>
            <a:picLocks noChangeAspect="1" noChangeArrowheads="1"/>
          </p:cNvPicPr>
          <p:nvPr/>
        </p:nvPicPr>
        <p:blipFill>
          <a:blip r:embed="rId2" cstate="print"/>
          <a:srcRect/>
          <a:stretch>
            <a:fillRect/>
          </a:stretch>
        </p:blipFill>
        <p:spPr bwMode="auto">
          <a:xfrm>
            <a:off x="683568" y="1124744"/>
            <a:ext cx="3528392" cy="1970047"/>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971600" y="3573016"/>
            <a:ext cx="2736304" cy="1958384"/>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860032" y="908720"/>
            <a:ext cx="3456384" cy="2143539"/>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148064" y="3429000"/>
            <a:ext cx="3240360" cy="1875571"/>
          </a:xfrm>
          <a:prstGeom prst="rect">
            <a:avLst/>
          </a:prstGeom>
          <a:noFill/>
          <a:ln w="9525">
            <a:noFill/>
            <a:miter lim="800000"/>
            <a:headEnd/>
            <a:tailEnd/>
          </a:ln>
        </p:spPr>
      </p:pic>
      <p:sp>
        <p:nvSpPr>
          <p:cNvPr id="9" name="正方形/長方形 8"/>
          <p:cNvSpPr/>
          <p:nvPr/>
        </p:nvSpPr>
        <p:spPr>
          <a:xfrm>
            <a:off x="323528" y="6093296"/>
            <a:ext cx="3672408"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6"/>
              </a:rPr>
              <a:t>http://www.gictf.jp/doc/GICTF_Whitepaper_20100902.pdf</a:t>
            </a:r>
            <a:endParaRPr lang="ja-JP" altLang="en-US" sz="1050" dirty="0">
              <a:latin typeface="HGPｺﾞｼｯｸE" pitchFamily="50" charset="-128"/>
              <a:ea typeface="HGPｺﾞｼｯｸE" pitchFamily="50" charset="-128"/>
            </a:endParaRPr>
          </a:p>
        </p:txBody>
      </p:sp>
      <p:sp>
        <p:nvSpPr>
          <p:cNvPr id="13" name="正方形/長方形 12"/>
          <p:cNvSpPr/>
          <p:nvPr/>
        </p:nvSpPr>
        <p:spPr>
          <a:xfrm>
            <a:off x="251520" y="5805264"/>
            <a:ext cx="5541902"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GICTF :</a:t>
            </a:r>
            <a:r>
              <a:rPr lang="ja-JP" altLang="en-US" dirty="0" smtClean="0">
                <a:latin typeface="HGPｺﾞｼｯｸE" pitchFamily="50" charset="-128"/>
                <a:ea typeface="HGPｺﾞｼｯｸE" pitchFamily="50" charset="-128"/>
              </a:rPr>
              <a:t>インタークラウドのユースケースと機能要件より</a:t>
            </a:r>
            <a:endParaRPr lang="ja-JP" altLang="en-US" dirty="0">
              <a:latin typeface="HGPｺﾞｼｯｸE" pitchFamily="50" charset="-128"/>
              <a:ea typeface="HGPｺﾞｼｯｸE" pitchFamily="50" charset="-128"/>
            </a:endParaRPr>
          </a:p>
        </p:txBody>
      </p:sp>
      <p:sp>
        <p:nvSpPr>
          <p:cNvPr id="14" name="正方形/長方形 13"/>
          <p:cNvSpPr/>
          <p:nvPr/>
        </p:nvSpPr>
        <p:spPr>
          <a:xfrm>
            <a:off x="539552" y="3090446"/>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急激な負荷増加に対して性能を保証する</a:t>
            </a:r>
            <a:endParaRPr lang="ja-JP" altLang="en-US" sz="1600" dirty="0">
              <a:latin typeface="HGPｺﾞｼｯｸE" pitchFamily="50" charset="-128"/>
              <a:ea typeface="HGPｺﾞｼｯｸE" pitchFamily="50" charset="-128"/>
            </a:endParaRPr>
          </a:p>
        </p:txBody>
      </p:sp>
      <p:sp>
        <p:nvSpPr>
          <p:cNvPr id="15" name="正方形/長方形 14"/>
          <p:cNvSpPr/>
          <p:nvPr/>
        </p:nvSpPr>
        <p:spPr>
          <a:xfrm>
            <a:off x="539552"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遅延に対して性能を保証する</a:t>
            </a:r>
            <a:endParaRPr lang="ja-JP" altLang="en-US" sz="1600" dirty="0">
              <a:latin typeface="HGPｺﾞｼｯｸE" pitchFamily="50" charset="-128"/>
              <a:ea typeface="HGPｺﾞｼｯｸE" pitchFamily="50" charset="-128"/>
            </a:endParaRPr>
          </a:p>
        </p:txBody>
      </p:sp>
      <p:sp>
        <p:nvSpPr>
          <p:cNvPr id="16" name="正方形/長方形 15"/>
          <p:cNvSpPr/>
          <p:nvPr/>
        </p:nvSpPr>
        <p:spPr>
          <a:xfrm>
            <a:off x="4788024" y="3090446"/>
            <a:ext cx="3960440"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災害や故障発生に対して可用性を保証する</a:t>
            </a:r>
            <a:endParaRPr lang="ja-JP" altLang="en-US" sz="1600" dirty="0">
              <a:latin typeface="HGPｺﾞｼｯｸE" pitchFamily="50" charset="-128"/>
              <a:ea typeface="HGPｺﾞｼｯｸE" pitchFamily="50" charset="-128"/>
            </a:endParaRPr>
          </a:p>
        </p:txBody>
      </p:sp>
      <p:sp>
        <p:nvSpPr>
          <p:cNvPr id="17" name="正方形/長方形 16"/>
          <p:cNvSpPr/>
          <p:nvPr/>
        </p:nvSpPr>
        <p:spPr>
          <a:xfrm>
            <a:off x="4788024" y="5301208"/>
            <a:ext cx="3888432" cy="338554"/>
          </a:xfrm>
          <a:prstGeom prst="rect">
            <a:avLst/>
          </a:prstGeom>
          <a:solidFill>
            <a:schemeClr val="bg1"/>
          </a:solidFill>
          <a:ln w="28575">
            <a:solidFill>
              <a:schemeClr val="accent1"/>
            </a:solidFill>
          </a:ln>
        </p:spPr>
        <p:txBody>
          <a:bodyPr wrap="square">
            <a:spAutoFit/>
          </a:bodyPr>
          <a:lstStyle/>
          <a:p>
            <a:pPr algn="ctr"/>
            <a:r>
              <a:rPr lang="ja-JP" altLang="en-US" sz="1600" dirty="0" smtClean="0">
                <a:latin typeface="HGPｺﾞｼｯｸE" pitchFamily="50" charset="-128"/>
                <a:ea typeface="HGPｺﾞｼｯｸE" pitchFamily="50" charset="-128"/>
              </a:rPr>
              <a:t>サービスを継続する</a:t>
            </a:r>
            <a:endParaRPr lang="ja-JP" altLang="en-US" sz="1600" dirty="0">
              <a:latin typeface="HGPｺﾞｼｯｸE" pitchFamily="50" charset="-128"/>
              <a:ea typeface="HGPｺﾞｼｯｸE" pitchFamily="50" charset="-128"/>
            </a:endParaRPr>
          </a:p>
        </p:txBody>
      </p:sp>
      <p:sp>
        <p:nvSpPr>
          <p:cNvPr id="1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26</a:t>
            </a:fld>
            <a:endParaRPr lang="ja-JP"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23528" y="2060848"/>
            <a:ext cx="3672408" cy="2413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932040" y="2060848"/>
            <a:ext cx="4004261" cy="2520280"/>
          </a:xfrm>
          <a:prstGeom prst="rect">
            <a:avLst/>
          </a:prstGeom>
          <a:noFill/>
          <a:ln w="9525">
            <a:noFill/>
            <a:miter lim="800000"/>
            <a:headEnd/>
            <a:tailEnd/>
          </a:ln>
        </p:spPr>
      </p:pic>
      <p:sp>
        <p:nvSpPr>
          <p:cNvPr id="7" name="正方形/長方形 6"/>
          <p:cNvSpPr/>
          <p:nvPr/>
        </p:nvSpPr>
        <p:spPr>
          <a:xfrm>
            <a:off x="251520" y="6093296"/>
            <a:ext cx="5256584" cy="261610"/>
          </a:xfrm>
          <a:prstGeom prst="rect">
            <a:avLst/>
          </a:prstGeom>
        </p:spPr>
        <p:txBody>
          <a:bodyPr wrap="square">
            <a:spAutoFit/>
          </a:bodyPr>
          <a:lstStyle/>
          <a:p>
            <a:r>
              <a:rPr lang="en-US" altLang="ja-JP" sz="1050" dirty="0" smtClean="0">
                <a:latin typeface="HGPｺﾞｼｯｸE" pitchFamily="50" charset="-128"/>
                <a:ea typeface="HGPｺﾞｼｯｸE" pitchFamily="50" charset="-128"/>
                <a:hlinkClick r:id="rId4"/>
              </a:rPr>
              <a:t>http://www.gictf.jp/doc/GICTF_CloudIF_Protocol_WhitePaper_2011-12_v1_Part1.pdf</a:t>
            </a:r>
            <a:endParaRPr lang="ja-JP" altLang="en-US" sz="1050" dirty="0">
              <a:latin typeface="HGPｺﾞｼｯｸE" pitchFamily="50" charset="-128"/>
              <a:ea typeface="HGPｺﾞｼｯｸE" pitchFamily="50" charset="-128"/>
            </a:endParaRPr>
          </a:p>
        </p:txBody>
      </p:sp>
      <p:sp>
        <p:nvSpPr>
          <p:cNvPr id="8" name="正方形/長方形 7"/>
          <p:cNvSpPr/>
          <p:nvPr/>
        </p:nvSpPr>
        <p:spPr>
          <a:xfrm>
            <a:off x="251520" y="5805264"/>
            <a:ext cx="5328592" cy="338554"/>
          </a:xfrm>
          <a:prstGeom prst="rect">
            <a:avLst/>
          </a:prstGeom>
        </p:spPr>
        <p:txBody>
          <a:bodyPr wrap="square">
            <a:spAutoFit/>
          </a:bodyPr>
          <a:lstStyle/>
          <a:p>
            <a:r>
              <a:rPr lang="en-US" altLang="ja-JP" sz="1600" dirty="0" smtClean="0">
                <a:latin typeface="HGPｺﾞｼｯｸE" pitchFamily="50" charset="-128"/>
                <a:ea typeface="HGPｺﾞｼｯｸE" pitchFamily="50" charset="-128"/>
              </a:rPr>
              <a:t>GICTF </a:t>
            </a:r>
            <a:r>
              <a:rPr lang="ja-JP" altLang="en-US" sz="1600" dirty="0" smtClean="0">
                <a:latin typeface="HGPｺﾞｼｯｸE" pitchFamily="50" charset="-128"/>
                <a:ea typeface="HGPｺﾞｼｯｸE" pitchFamily="50" charset="-128"/>
              </a:rPr>
              <a:t>インタークラウドインターフェース仕様案より　</a:t>
            </a:r>
          </a:p>
        </p:txBody>
      </p:sp>
      <p:sp>
        <p:nvSpPr>
          <p:cNvPr id="9" name="タイトル 1"/>
          <p:cNvSpPr>
            <a:spLocks noGrp="1"/>
          </p:cNvSpPr>
          <p:nvPr>
            <p:ph type="title"/>
          </p:nvPr>
        </p:nvSpPr>
        <p:spPr>
          <a:xfrm>
            <a:off x="179512" y="188640"/>
            <a:ext cx="6768752" cy="582594"/>
          </a:xfrm>
        </p:spPr>
        <p:txBody>
          <a:bodyPr/>
          <a:lstStyle/>
          <a:p>
            <a:r>
              <a:rPr kumimoji="1" lang="ja-JP" altLang="en-US" sz="4000" dirty="0" smtClean="0">
                <a:latin typeface="HGPｺﾞｼｯｸE" pitchFamily="50" charset="-128"/>
                <a:ea typeface="HGPｺﾞｼｯｸE" pitchFamily="50" charset="-128"/>
              </a:rPr>
              <a:t>インタークラウド参照モデル</a:t>
            </a:r>
            <a:endParaRPr kumimoji="1" lang="ja-JP" altLang="en-US" sz="4000" dirty="0">
              <a:latin typeface="HGPｺﾞｼｯｸE" pitchFamily="50" charset="-128"/>
              <a:ea typeface="HGPｺﾞｼｯｸE" pitchFamily="50" charset="-128"/>
            </a:endParaRPr>
          </a:p>
        </p:txBody>
      </p:sp>
      <p:sp>
        <p:nvSpPr>
          <p:cNvPr id="10" name="正方形/長方形 9"/>
          <p:cNvSpPr/>
          <p:nvPr/>
        </p:nvSpPr>
        <p:spPr>
          <a:xfrm>
            <a:off x="39553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P2P</a:t>
            </a:r>
            <a:endParaRPr lang="ja-JP" altLang="en-US" sz="1600" dirty="0">
              <a:latin typeface="HGPｺﾞｼｯｸE" pitchFamily="50" charset="-128"/>
              <a:ea typeface="HGPｺﾞｼｯｸE" pitchFamily="50" charset="-128"/>
            </a:endParaRPr>
          </a:p>
        </p:txBody>
      </p:sp>
      <p:sp>
        <p:nvSpPr>
          <p:cNvPr id="11" name="正方形/長方形 10"/>
          <p:cNvSpPr/>
          <p:nvPr/>
        </p:nvSpPr>
        <p:spPr>
          <a:xfrm>
            <a:off x="5076056" y="4653136"/>
            <a:ext cx="3888432" cy="338554"/>
          </a:xfrm>
          <a:prstGeom prst="rect">
            <a:avLst/>
          </a:prstGeom>
          <a:solidFill>
            <a:schemeClr val="bg1"/>
          </a:solidFill>
          <a:ln w="28575">
            <a:solidFill>
              <a:schemeClr val="accent1"/>
            </a:solidFill>
          </a:ln>
        </p:spPr>
        <p:txBody>
          <a:bodyPr wrap="square">
            <a:spAutoFit/>
          </a:bodyPr>
          <a:lstStyle/>
          <a:p>
            <a:pPr algn="ctr"/>
            <a:r>
              <a:rPr lang="en-US" altLang="ja-JP" sz="1600" dirty="0" smtClean="0">
                <a:latin typeface="HGPｺﾞｼｯｸE" pitchFamily="50" charset="-128"/>
                <a:ea typeface="HGPｺﾞｼｯｸE" pitchFamily="50" charset="-128"/>
              </a:rPr>
              <a:t>Hub</a:t>
            </a:r>
            <a:endParaRPr lang="ja-JP" altLang="en-US" sz="1600" dirty="0">
              <a:latin typeface="HGPｺﾞｼｯｸE" pitchFamily="50" charset="-128"/>
              <a:ea typeface="HGPｺﾞｼｯｸE" pitchFamily="50" charset="-128"/>
            </a:endParaRPr>
          </a:p>
        </p:txBody>
      </p:sp>
      <p:cxnSp>
        <p:nvCxnSpPr>
          <p:cNvPr id="15" name="直線コネクタ 14"/>
          <p:cNvCxnSpPr/>
          <p:nvPr/>
        </p:nvCxnSpPr>
        <p:spPr>
          <a:xfrm>
            <a:off x="4716016" y="1700808"/>
            <a:ext cx="0" cy="36724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27</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87"/>
          <p:cNvSpPr>
            <a:spLocks noChangeArrowheads="1"/>
          </p:cNvSpPr>
          <p:nvPr/>
        </p:nvSpPr>
        <p:spPr bwMode="auto">
          <a:xfrm>
            <a:off x="332559" y="1268760"/>
            <a:ext cx="8559921" cy="4176338"/>
          </a:xfrm>
          <a:prstGeom prst="cloudCallout">
            <a:avLst>
              <a:gd name="adj1" fmla="val -2005"/>
              <a:gd name="adj2" fmla="val -4588"/>
            </a:avLst>
          </a:prstGeom>
          <a:solidFill>
            <a:schemeClr val="bg1">
              <a:lumMod val="75000"/>
            </a:schemeClr>
          </a:solidFill>
          <a:ln>
            <a:no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600" dirty="0">
                <a:solidFill>
                  <a:srgbClr val="FFFFFF"/>
                </a:solidFill>
                <a:latin typeface="Arial Unicode MS" pitchFamily="50" charset="-128"/>
                <a:ea typeface="Arial Unicode MS" pitchFamily="50" charset="-128"/>
                <a:cs typeface="Arial Unicode MS" pitchFamily="50" charset="-128"/>
              </a:rPr>
              <a:t>　</a:t>
            </a:r>
          </a:p>
        </p:txBody>
      </p:sp>
      <p:sp>
        <p:nvSpPr>
          <p:cNvPr id="5" name="角丸四角形 4"/>
          <p:cNvSpPr/>
          <p:nvPr/>
        </p:nvSpPr>
        <p:spPr>
          <a:xfrm>
            <a:off x="836271" y="5516314"/>
            <a:ext cx="7685974" cy="414336"/>
          </a:xfrm>
          <a:prstGeom prst="roundRect">
            <a:avLst>
              <a:gd name="adj" fmla="val 11768"/>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400" dirty="0">
              <a:latin typeface="Arial Unicode MS" pitchFamily="50" charset="-128"/>
              <a:ea typeface="Arial Unicode MS" pitchFamily="50" charset="-128"/>
              <a:cs typeface="Arial Unicode MS" pitchFamily="50" charset="-128"/>
            </a:endParaRPr>
          </a:p>
        </p:txBody>
      </p:sp>
      <p:sp>
        <p:nvSpPr>
          <p:cNvPr id="6" name="テキスト ボックス 13"/>
          <p:cNvSpPr txBox="1">
            <a:spLocks noChangeArrowheads="1"/>
          </p:cNvSpPr>
          <p:nvPr/>
        </p:nvSpPr>
        <p:spPr bwMode="auto">
          <a:xfrm>
            <a:off x="5781227" y="4273306"/>
            <a:ext cx="800219" cy="338554"/>
          </a:xfrm>
          <a:prstGeom prst="rect">
            <a:avLst/>
          </a:prstGeom>
          <a:noFill/>
          <a:ln w="9525">
            <a:noFill/>
            <a:miter lim="800000"/>
            <a:headEnd/>
            <a:tailEnd/>
          </a:ln>
        </p:spPr>
        <p:txBody>
          <a:bodyPr wrap="none">
            <a:spAutoFit/>
          </a:bodyPr>
          <a:lstStyle/>
          <a:p>
            <a:r>
              <a:rPr lang="ja-JP" altLang="en-US" sz="1600">
                <a:solidFill>
                  <a:schemeClr val="bg1"/>
                </a:solidFill>
                <a:latin typeface="Arial Unicode MS" pitchFamily="50" charset="-128"/>
                <a:ea typeface="Arial Unicode MS" pitchFamily="50" charset="-128"/>
                <a:cs typeface="Arial Unicode MS" pitchFamily="50" charset="-128"/>
              </a:rPr>
              <a:t>・・・</a:t>
            </a:r>
          </a:p>
        </p:txBody>
      </p:sp>
      <p:grpSp>
        <p:nvGrpSpPr>
          <p:cNvPr id="2" name="グループ化 28"/>
          <p:cNvGrpSpPr>
            <a:grpSpLocks/>
          </p:cNvGrpSpPr>
          <p:nvPr/>
        </p:nvGrpSpPr>
        <p:grpSpPr bwMode="auto">
          <a:xfrm>
            <a:off x="575904" y="3319499"/>
            <a:ext cx="1398089" cy="1760899"/>
            <a:chOff x="355262" y="3498555"/>
            <a:chExt cx="1984490" cy="1840775"/>
          </a:xfrm>
        </p:grpSpPr>
        <p:sp>
          <p:nvSpPr>
            <p:cNvPr id="8" name="角丸四角形 7"/>
            <p:cNvSpPr/>
            <p:nvPr/>
          </p:nvSpPr>
          <p:spPr>
            <a:xfrm>
              <a:off x="395536"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9" name="Picture 17"/>
            <p:cNvPicPr>
              <a:picLocks noChangeAspect="1" noChangeArrowheads="1"/>
            </p:cNvPicPr>
            <p:nvPr/>
          </p:nvPicPr>
          <p:blipFill>
            <a:blip r:embed="rId3" cstate="print"/>
            <a:srcRect/>
            <a:stretch>
              <a:fillRect/>
            </a:stretch>
          </p:blipFill>
          <p:spPr bwMode="auto">
            <a:xfrm>
              <a:off x="467544" y="3639341"/>
              <a:ext cx="1795354" cy="1555973"/>
            </a:xfrm>
            <a:prstGeom prst="rect">
              <a:avLst/>
            </a:prstGeom>
            <a:noFill/>
            <a:ln w="9525">
              <a:noFill/>
              <a:miter lim="800000"/>
              <a:headEnd/>
              <a:tailEnd/>
            </a:ln>
          </p:spPr>
        </p:pic>
        <p:sp>
          <p:nvSpPr>
            <p:cNvPr id="10" name="テキスト ボックス 15"/>
            <p:cNvSpPr txBox="1">
              <a:spLocks noChangeArrowheads="1"/>
            </p:cNvSpPr>
            <p:nvPr/>
          </p:nvSpPr>
          <p:spPr bwMode="auto">
            <a:xfrm>
              <a:off x="355262" y="3498555"/>
              <a:ext cx="1981242" cy="289564"/>
            </a:xfrm>
            <a:prstGeom prst="rect">
              <a:avLst/>
            </a:prstGeom>
            <a:noFill/>
            <a:ln w="9525">
              <a:noFill/>
              <a:miter lim="800000"/>
              <a:headEnd/>
              <a:tailEnd/>
            </a:ln>
          </p:spPr>
          <p:txBody>
            <a:bodyPr wrap="square">
              <a:spAutoFit/>
            </a:bodyPr>
            <a:lstStyle/>
            <a:p>
              <a:r>
                <a:rPr lang="en-US" altLang="ja-JP" sz="1200" dirty="0" smtClean="0">
                  <a:latin typeface="Arial Unicode MS" pitchFamily="50" charset="-128"/>
                  <a:ea typeface="Arial Unicode MS" pitchFamily="50" charset="-128"/>
                  <a:cs typeface="Arial Unicode MS" pitchFamily="50" charset="-128"/>
                </a:rPr>
                <a:t>Univ. -A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3" name="グループ化 29"/>
          <p:cNvGrpSpPr>
            <a:grpSpLocks/>
          </p:cNvGrpSpPr>
          <p:nvPr/>
        </p:nvGrpSpPr>
        <p:grpSpPr bwMode="auto">
          <a:xfrm>
            <a:off x="2550798" y="3362629"/>
            <a:ext cx="1296621" cy="1631450"/>
            <a:chOff x="2627783" y="3539130"/>
            <a:chExt cx="1944217" cy="1800200"/>
          </a:xfrm>
        </p:grpSpPr>
        <p:sp>
          <p:nvSpPr>
            <p:cNvPr id="12" name="角丸四角形 11"/>
            <p:cNvSpPr/>
            <p:nvPr/>
          </p:nvSpPr>
          <p:spPr>
            <a:xfrm>
              <a:off x="2627783" y="3539130"/>
              <a:ext cx="1944217"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3" name="Picture 17"/>
            <p:cNvPicPr>
              <a:picLocks noChangeAspect="1" noChangeArrowheads="1"/>
            </p:cNvPicPr>
            <p:nvPr/>
          </p:nvPicPr>
          <p:blipFill>
            <a:blip r:embed="rId3" cstate="print"/>
            <a:srcRect/>
            <a:stretch>
              <a:fillRect/>
            </a:stretch>
          </p:blipFill>
          <p:spPr bwMode="auto">
            <a:xfrm>
              <a:off x="2699792" y="3639341"/>
              <a:ext cx="1795354" cy="1555973"/>
            </a:xfrm>
            <a:prstGeom prst="rect">
              <a:avLst/>
            </a:prstGeom>
            <a:noFill/>
            <a:ln w="9525">
              <a:noFill/>
              <a:miter lim="800000"/>
              <a:headEnd/>
              <a:tailEnd/>
            </a:ln>
          </p:spPr>
        </p:pic>
        <p:sp>
          <p:nvSpPr>
            <p:cNvPr id="14" name="テキスト ボックス 16"/>
            <p:cNvSpPr txBox="1">
              <a:spLocks noChangeArrowheads="1"/>
            </p:cNvSpPr>
            <p:nvPr/>
          </p:nvSpPr>
          <p:spPr bwMode="auto">
            <a:xfrm>
              <a:off x="2627783" y="3539130"/>
              <a:ext cx="1695034" cy="305651"/>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Univ.-B Cloud</a:t>
              </a:r>
              <a:endParaRPr lang="ja-JP" altLang="en-US" sz="1200" dirty="0">
                <a:latin typeface="Arial Unicode MS" pitchFamily="50" charset="-128"/>
                <a:ea typeface="Arial Unicode MS" pitchFamily="50" charset="-128"/>
                <a:cs typeface="Arial Unicode MS" pitchFamily="50" charset="-128"/>
              </a:endParaRPr>
            </a:p>
          </p:txBody>
        </p:sp>
      </p:grpSp>
      <p:grpSp>
        <p:nvGrpSpPr>
          <p:cNvPr id="7" name="グループ化 31"/>
          <p:cNvGrpSpPr>
            <a:grpSpLocks/>
          </p:cNvGrpSpPr>
          <p:nvPr/>
        </p:nvGrpSpPr>
        <p:grpSpPr bwMode="auto">
          <a:xfrm>
            <a:off x="7014287" y="2689334"/>
            <a:ext cx="1369715" cy="1722084"/>
            <a:chOff x="6804248" y="3539130"/>
            <a:chExt cx="1944216" cy="1800200"/>
          </a:xfrm>
        </p:grpSpPr>
        <p:sp>
          <p:nvSpPr>
            <p:cNvPr id="16" name="角丸四角形 15"/>
            <p:cNvSpPr/>
            <p:nvPr/>
          </p:nvSpPr>
          <p:spPr>
            <a:xfrm>
              <a:off x="6804248" y="3539130"/>
              <a:ext cx="1944216" cy="1800200"/>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17" name="Picture 17"/>
            <p:cNvPicPr>
              <a:picLocks noChangeAspect="1" noChangeArrowheads="1"/>
            </p:cNvPicPr>
            <p:nvPr/>
          </p:nvPicPr>
          <p:blipFill>
            <a:blip r:embed="rId3" cstate="print"/>
            <a:srcRect/>
            <a:stretch>
              <a:fillRect/>
            </a:stretch>
          </p:blipFill>
          <p:spPr bwMode="auto">
            <a:xfrm>
              <a:off x="6876256" y="3639341"/>
              <a:ext cx="1795354" cy="1555973"/>
            </a:xfrm>
            <a:prstGeom prst="rect">
              <a:avLst/>
            </a:prstGeom>
            <a:noFill/>
            <a:ln w="9525">
              <a:noFill/>
              <a:miter lim="800000"/>
              <a:headEnd/>
              <a:tailEnd/>
            </a:ln>
          </p:spPr>
        </p:pic>
        <p:sp>
          <p:nvSpPr>
            <p:cNvPr id="18" name="テキスト ボックス 17"/>
            <p:cNvSpPr txBox="1">
              <a:spLocks noChangeArrowheads="1"/>
            </p:cNvSpPr>
            <p:nvPr/>
          </p:nvSpPr>
          <p:spPr bwMode="auto">
            <a:xfrm>
              <a:off x="6876254" y="3611138"/>
              <a:ext cx="1604579" cy="289564"/>
            </a:xfrm>
            <a:prstGeom prst="rect">
              <a:avLst/>
            </a:prstGeom>
            <a:noFill/>
            <a:ln w="9525">
              <a:noFill/>
              <a:miter lim="800000"/>
              <a:headEnd/>
              <a:tailEnd/>
            </a:ln>
          </p:spPr>
          <p:txBody>
            <a:bodyPr wrap="none">
              <a:spAutoFit/>
            </a:bodyPr>
            <a:lstStyle/>
            <a:p>
              <a:r>
                <a:rPr lang="en-US" altLang="ja-JP" sz="1200" dirty="0" smtClean="0">
                  <a:latin typeface="Arial Unicode MS" pitchFamily="50" charset="-128"/>
                  <a:ea typeface="Arial Unicode MS" pitchFamily="50" charset="-128"/>
                  <a:cs typeface="Arial Unicode MS" pitchFamily="50" charset="-128"/>
                </a:rPr>
                <a:t>Univ.-X Cloud</a:t>
              </a:r>
              <a:endParaRPr lang="ja-JP" altLang="en-US" sz="1200" dirty="0">
                <a:latin typeface="Arial Unicode MS" pitchFamily="50" charset="-128"/>
                <a:ea typeface="Arial Unicode MS" pitchFamily="50" charset="-128"/>
                <a:cs typeface="Arial Unicode MS" pitchFamily="50" charset="-128"/>
              </a:endParaRPr>
            </a:p>
          </p:txBody>
        </p:sp>
      </p:grpSp>
      <p:cxnSp>
        <p:nvCxnSpPr>
          <p:cNvPr id="19" name="直線コネクタ 18"/>
          <p:cNvCxnSpPr/>
          <p:nvPr/>
        </p:nvCxnSpPr>
        <p:spPr>
          <a:xfrm flipH="1">
            <a:off x="1287544" y="5080399"/>
            <a:ext cx="1590" cy="48123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3197519" y="4994078"/>
            <a:ext cx="1590" cy="522236"/>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7697557" y="4387681"/>
            <a:ext cx="6355" cy="1128635"/>
          </a:xfrm>
          <a:prstGeom prst="straightConnector1">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bwMode="auto">
          <a:xfrm>
            <a:off x="3990429" y="1720536"/>
            <a:ext cx="1873426" cy="2356537"/>
          </a:xfrm>
          <a:prstGeom prst="roundRect">
            <a:avLst>
              <a:gd name="adj" fmla="val 7732"/>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800" dirty="0">
              <a:latin typeface="Arial Unicode MS" pitchFamily="50" charset="-128"/>
              <a:ea typeface="Arial Unicode MS" pitchFamily="50" charset="-128"/>
              <a:cs typeface="Arial Unicode MS" pitchFamily="50" charset="-128"/>
            </a:endParaRPr>
          </a:p>
        </p:txBody>
      </p:sp>
      <p:pic>
        <p:nvPicPr>
          <p:cNvPr id="24" name="Picture 17"/>
          <p:cNvPicPr>
            <a:picLocks noChangeAspect="1" noChangeArrowheads="1"/>
          </p:cNvPicPr>
          <p:nvPr/>
        </p:nvPicPr>
        <p:blipFill>
          <a:blip r:embed="rId3" cstate="print"/>
          <a:srcRect/>
          <a:stretch>
            <a:fillRect/>
          </a:stretch>
        </p:blipFill>
        <p:spPr bwMode="auto">
          <a:xfrm>
            <a:off x="4059805" y="1851715"/>
            <a:ext cx="1729763" cy="2036834"/>
          </a:xfrm>
          <a:prstGeom prst="rect">
            <a:avLst/>
          </a:prstGeom>
          <a:noFill/>
          <a:ln w="9525">
            <a:noFill/>
            <a:miter lim="800000"/>
            <a:headEnd/>
            <a:tailEnd/>
          </a:ln>
        </p:spPr>
      </p:pic>
      <p:sp>
        <p:nvSpPr>
          <p:cNvPr id="25" name="テキスト ボックス 45"/>
          <p:cNvSpPr txBox="1">
            <a:spLocks noChangeArrowheads="1"/>
          </p:cNvSpPr>
          <p:nvPr/>
        </p:nvSpPr>
        <p:spPr bwMode="auto">
          <a:xfrm>
            <a:off x="3973780" y="1340769"/>
            <a:ext cx="191210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2400">
                <a:solidFill>
                  <a:schemeClr val="tx1"/>
                </a:solidFill>
                <a:latin typeface="Times" charset="0"/>
                <a:ea typeface="Osaka" charset="-128"/>
              </a:defRPr>
            </a:lvl1pPr>
            <a:lvl2pPr marL="742950" indent="-285750" eaLnBrk="0" hangingPunct="0">
              <a:defRPr kumimoji="1" sz="2400">
                <a:solidFill>
                  <a:schemeClr val="tx1"/>
                </a:solidFill>
                <a:latin typeface="Times" charset="0"/>
                <a:ea typeface="Osaka" charset="-128"/>
              </a:defRPr>
            </a:lvl2pPr>
            <a:lvl3pPr marL="1143000" indent="-228600" eaLnBrk="0" hangingPunct="0">
              <a:defRPr kumimoji="1" sz="2400">
                <a:solidFill>
                  <a:schemeClr val="tx1"/>
                </a:solidFill>
                <a:latin typeface="Times" charset="0"/>
                <a:ea typeface="Osaka" charset="-128"/>
              </a:defRPr>
            </a:lvl3pPr>
            <a:lvl4pPr marL="1600200" indent="-228600" eaLnBrk="0" hangingPunct="0">
              <a:defRPr kumimoji="1" sz="2400">
                <a:solidFill>
                  <a:schemeClr val="tx1"/>
                </a:solidFill>
                <a:latin typeface="Times" charset="0"/>
                <a:ea typeface="Osaka" charset="-128"/>
              </a:defRPr>
            </a:lvl4pPr>
            <a:lvl5pPr marL="2057400" indent="-228600" eaLnBrk="0" hangingPunct="0">
              <a:defRPr kumimoji="1" sz="2400">
                <a:solidFill>
                  <a:schemeClr val="tx1"/>
                </a:solidFill>
                <a:latin typeface="Times" charset="0"/>
                <a:ea typeface="Osaka" charset="-128"/>
              </a:defRPr>
            </a:lvl5pPr>
            <a:lvl6pPr marL="2514600" indent="-228600" eaLnBrk="0" fontAlgn="base" hangingPunct="0">
              <a:spcBef>
                <a:spcPct val="0"/>
              </a:spcBef>
              <a:spcAft>
                <a:spcPct val="0"/>
              </a:spcAft>
              <a:defRPr kumimoji="1" sz="2400">
                <a:solidFill>
                  <a:schemeClr val="tx1"/>
                </a:solidFill>
                <a:latin typeface="Times" charset="0"/>
                <a:ea typeface="Osaka" charset="-128"/>
              </a:defRPr>
            </a:lvl6pPr>
            <a:lvl7pPr marL="2971800" indent="-228600" eaLnBrk="0" fontAlgn="base" hangingPunct="0">
              <a:spcBef>
                <a:spcPct val="0"/>
              </a:spcBef>
              <a:spcAft>
                <a:spcPct val="0"/>
              </a:spcAft>
              <a:defRPr kumimoji="1" sz="2400">
                <a:solidFill>
                  <a:schemeClr val="tx1"/>
                </a:solidFill>
                <a:latin typeface="Times" charset="0"/>
                <a:ea typeface="Osaka" charset="-128"/>
              </a:defRPr>
            </a:lvl7pPr>
            <a:lvl8pPr marL="3429000" indent="-228600" eaLnBrk="0" fontAlgn="base" hangingPunct="0">
              <a:spcBef>
                <a:spcPct val="0"/>
              </a:spcBef>
              <a:spcAft>
                <a:spcPct val="0"/>
              </a:spcAft>
              <a:defRPr kumimoji="1" sz="2400">
                <a:solidFill>
                  <a:schemeClr val="tx1"/>
                </a:solidFill>
                <a:latin typeface="Times" charset="0"/>
                <a:ea typeface="Osaka" charset="-128"/>
              </a:defRPr>
            </a:lvl8pPr>
            <a:lvl9pPr marL="3886200" indent="-228600" eaLnBrk="0" fontAlgn="base" hangingPunct="0">
              <a:spcBef>
                <a:spcPct val="0"/>
              </a:spcBef>
              <a:spcAft>
                <a:spcPct val="0"/>
              </a:spcAft>
              <a:defRPr kumimoji="1" sz="2400">
                <a:solidFill>
                  <a:schemeClr val="tx1"/>
                </a:solidFill>
                <a:latin typeface="Times" charset="0"/>
                <a:ea typeface="Osaka" charset="-128"/>
              </a:defRPr>
            </a:lvl9pPr>
          </a:lstStyle>
          <a:p>
            <a:pPr eaLnBrk="1" hangingPunct="1">
              <a:defRPr/>
            </a:pP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NII</a:t>
            </a:r>
            <a:r>
              <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 </a:t>
            </a:r>
            <a:r>
              <a:rPr lang="en-US" altLang="ja-JP"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rPr>
              <a:t>Cloud</a:t>
            </a:r>
            <a:endParaRPr lang="ja-JP" altLang="en-US" sz="2000" b="1" dirty="0" smtClean="0">
              <a:ln w="1905"/>
              <a:solidFill>
                <a:schemeClr val="accent1">
                  <a:lumMod val="75000"/>
                </a:schemeClr>
              </a:solidFill>
              <a:effectLst>
                <a:innerShdw blurRad="69850" dist="43180" dir="5400000">
                  <a:srgbClr val="000000">
                    <a:alpha val="65000"/>
                  </a:srgbClr>
                </a:innerShdw>
              </a:effectLst>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899592" y="1844824"/>
            <a:ext cx="1868817"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defRPr/>
            </a:pPr>
            <a:r>
              <a:rPr lang="ja-JP" altLang="en-US" sz="2000" dirty="0" smtClean="0">
                <a:latin typeface="Arial Unicode MS" pitchFamily="50" charset="-128"/>
                <a:ea typeface="Arial Unicode MS" pitchFamily="50" charset="-128"/>
                <a:cs typeface="Arial Unicode MS" pitchFamily="50" charset="-128"/>
              </a:rPr>
              <a:t>アカデミック</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コミュニティ</a:t>
            </a:r>
            <a:endParaRPr lang="en-US" altLang="ja-JP" sz="2000" dirty="0" smtClean="0">
              <a:latin typeface="Arial Unicode MS" pitchFamily="50" charset="-128"/>
              <a:ea typeface="Arial Unicode MS" pitchFamily="50" charset="-128"/>
              <a:cs typeface="Arial Unicode MS" pitchFamily="50" charset="-128"/>
            </a:endParaRPr>
          </a:p>
          <a:p>
            <a:pPr>
              <a:defRPr/>
            </a:pPr>
            <a:r>
              <a:rPr lang="ja-JP" altLang="en-US" sz="2000" dirty="0" smtClean="0">
                <a:latin typeface="Arial Unicode MS" pitchFamily="50" charset="-128"/>
                <a:ea typeface="Arial Unicode MS" pitchFamily="50" charset="-128"/>
                <a:cs typeface="Arial Unicode MS" pitchFamily="50" charset="-128"/>
              </a:rPr>
              <a:t>クラウド</a:t>
            </a:r>
            <a:endParaRPr lang="ja-JP" altLang="en-US" sz="2000" dirty="0">
              <a:latin typeface="Arial Unicode MS" pitchFamily="50" charset="-128"/>
              <a:ea typeface="Arial Unicode MS" pitchFamily="50" charset="-128"/>
              <a:cs typeface="Arial Unicode MS" pitchFamily="50" charset="-128"/>
            </a:endParaRPr>
          </a:p>
        </p:txBody>
      </p:sp>
      <p:cxnSp>
        <p:nvCxnSpPr>
          <p:cNvPr id="30" name="直線矢印コネクタ 29"/>
          <p:cNvCxnSpPr/>
          <p:nvPr/>
        </p:nvCxnSpPr>
        <p:spPr>
          <a:xfrm flipH="1">
            <a:off x="4924758" y="4117930"/>
            <a:ext cx="1589" cy="1398384"/>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円弧 33"/>
          <p:cNvSpPr/>
          <p:nvPr/>
        </p:nvSpPr>
        <p:spPr>
          <a:xfrm>
            <a:off x="5117026" y="2231840"/>
            <a:ext cx="2388262" cy="3329795"/>
          </a:xfrm>
          <a:prstGeom prst="arc">
            <a:avLst>
              <a:gd name="adj1" fmla="val 694650"/>
              <a:gd name="adj2" fmla="val 10849693"/>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5" name="円弧 34"/>
          <p:cNvSpPr/>
          <p:nvPr/>
        </p:nvSpPr>
        <p:spPr>
          <a:xfrm>
            <a:off x="3197520" y="1785131"/>
            <a:ext cx="1414206" cy="3901666"/>
          </a:xfrm>
          <a:prstGeom prst="arc">
            <a:avLst>
              <a:gd name="adj1" fmla="val 784123"/>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sp>
        <p:nvSpPr>
          <p:cNvPr id="36" name="円弧 35"/>
          <p:cNvSpPr/>
          <p:nvPr/>
        </p:nvSpPr>
        <p:spPr>
          <a:xfrm>
            <a:off x="1289135" y="1819660"/>
            <a:ext cx="1833702" cy="3901666"/>
          </a:xfrm>
          <a:prstGeom prst="arc">
            <a:avLst>
              <a:gd name="adj1" fmla="val 2449260"/>
              <a:gd name="adj2" fmla="val 8011745"/>
            </a:avLst>
          </a:prstGeom>
          <a:ln>
            <a:solidFill>
              <a:srgbClr val="80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ja-JP" altLang="en-US" sz="1600">
              <a:latin typeface="Arial Unicode MS" pitchFamily="50" charset="-128"/>
              <a:ea typeface="Arial Unicode MS" pitchFamily="50" charset="-128"/>
              <a:cs typeface="Arial Unicode MS" pitchFamily="50" charset="-128"/>
            </a:endParaRPr>
          </a:p>
        </p:txBody>
      </p:sp>
      <p:pic>
        <p:nvPicPr>
          <p:cNvPr id="39" name="Picture 42" descr="H:\home\nobukazu\My Dropbox\dat\201103\GRC-H23-plan\SINET4.png"/>
          <p:cNvPicPr>
            <a:picLocks noChangeAspect="1" noChangeArrowheads="1"/>
          </p:cNvPicPr>
          <p:nvPr/>
        </p:nvPicPr>
        <p:blipFill>
          <a:blip r:embed="rId4" cstate="print"/>
          <a:srcRect/>
          <a:stretch>
            <a:fillRect/>
          </a:stretch>
        </p:blipFill>
        <p:spPr bwMode="auto">
          <a:xfrm>
            <a:off x="4250846" y="5479219"/>
            <a:ext cx="1031259" cy="451022"/>
          </a:xfrm>
          <a:prstGeom prst="rect">
            <a:avLst/>
          </a:prstGeom>
          <a:noFill/>
          <a:ln w="9525">
            <a:noFill/>
            <a:miter lim="800000"/>
            <a:headEnd/>
            <a:tailEnd/>
          </a:ln>
        </p:spPr>
      </p:pic>
      <p:sp>
        <p:nvSpPr>
          <p:cNvPr id="40" name="角丸四角形 39"/>
          <p:cNvSpPr/>
          <p:nvPr/>
        </p:nvSpPr>
        <p:spPr>
          <a:xfrm>
            <a:off x="4201687" y="2542143"/>
            <a:ext cx="2497318" cy="558174"/>
          </a:xfrm>
          <a:prstGeom prst="roundRect">
            <a:avLst>
              <a:gd name="adj" fmla="val 47436"/>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教育クラウド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1" name="角丸四角形 40"/>
          <p:cNvSpPr/>
          <p:nvPr/>
        </p:nvSpPr>
        <p:spPr>
          <a:xfrm>
            <a:off x="4204863" y="3429000"/>
            <a:ext cx="2494143" cy="450772"/>
          </a:xfrm>
          <a:prstGeom prst="roundRect">
            <a:avLst>
              <a:gd name="adj" fmla="val 47436"/>
            </a:avLst>
          </a:prstGeom>
          <a:solidFill>
            <a:schemeClr val="accent5">
              <a:lumMod val="75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ja-JP" altLang="en-US" sz="2000" dirty="0" smtClean="0">
                <a:solidFill>
                  <a:schemeClr val="bg1"/>
                </a:solidFill>
                <a:latin typeface="Arial Unicode MS" pitchFamily="50" charset="-128"/>
                <a:ea typeface="Arial Unicode MS" pitchFamily="50" charset="-128"/>
                <a:cs typeface="Arial Unicode MS" pitchFamily="50" charset="-128"/>
              </a:rPr>
              <a:t>研究クラウド</a:t>
            </a:r>
            <a:endParaRPr lang="ja-JP" altLang="en-US" sz="2000" dirty="0">
              <a:solidFill>
                <a:schemeClr val="bg1"/>
              </a:solidFill>
              <a:latin typeface="Arial Unicode MS" pitchFamily="50" charset="-128"/>
              <a:ea typeface="Arial Unicode MS" pitchFamily="50" charset="-128"/>
              <a:cs typeface="Arial Unicode MS" pitchFamily="50" charset="-128"/>
            </a:endParaRPr>
          </a:p>
        </p:txBody>
      </p:sp>
      <p:sp>
        <p:nvSpPr>
          <p:cNvPr id="42" name="テキスト ボックス 41"/>
          <p:cNvSpPr txBox="1"/>
          <p:nvPr/>
        </p:nvSpPr>
        <p:spPr>
          <a:xfrm>
            <a:off x="5436097" y="5579948"/>
            <a:ext cx="2807179" cy="338554"/>
          </a:xfrm>
          <a:prstGeom prst="rect">
            <a:avLst/>
          </a:prstGeom>
          <a:noFill/>
        </p:spPr>
        <p:txBody>
          <a:bodyPr wrap="none" rtlCol="0">
            <a:spAutoFit/>
          </a:bodyPr>
          <a:lstStyle/>
          <a:p>
            <a:r>
              <a:rPr kumimoji="1" lang="en-US" altLang="ja-JP" sz="1600" dirty="0" smtClean="0">
                <a:latin typeface="Arial Unicode MS" pitchFamily="50" charset="-128"/>
                <a:ea typeface="Arial Unicode MS" pitchFamily="50" charset="-128"/>
                <a:cs typeface="Arial Unicode MS" pitchFamily="50" charset="-128"/>
              </a:rPr>
              <a:t>Science Information </a:t>
            </a:r>
            <a:r>
              <a:rPr lang="en-US" altLang="ja-JP" sz="1600" dirty="0" smtClean="0">
                <a:latin typeface="Arial Unicode MS" pitchFamily="50" charset="-128"/>
                <a:ea typeface="Arial Unicode MS" pitchFamily="50" charset="-128"/>
                <a:cs typeface="Arial Unicode MS" pitchFamily="50" charset="-128"/>
              </a:rPr>
              <a:t>N</a:t>
            </a:r>
            <a:r>
              <a:rPr kumimoji="1" lang="en-US" altLang="ja-JP" sz="1600" dirty="0" smtClean="0">
                <a:latin typeface="Arial Unicode MS" pitchFamily="50" charset="-128"/>
                <a:ea typeface="Arial Unicode MS" pitchFamily="50" charset="-128"/>
                <a:cs typeface="Arial Unicode MS" pitchFamily="50" charset="-128"/>
              </a:rPr>
              <a:t>etwork</a:t>
            </a:r>
            <a:endParaRPr kumimoji="1" lang="ja-JP" altLang="en-US" sz="1600" dirty="0">
              <a:latin typeface="Arial Unicode MS" pitchFamily="50" charset="-128"/>
              <a:ea typeface="Arial Unicode MS" pitchFamily="50" charset="-128"/>
              <a:cs typeface="Arial Unicode MS" pitchFamily="50" charset="-128"/>
            </a:endParaRPr>
          </a:p>
        </p:txBody>
      </p:sp>
      <p:sp>
        <p:nvSpPr>
          <p:cNvPr id="43" name="Rectangle 3"/>
          <p:cNvSpPr>
            <a:spLocks noGrp="1" noChangeArrowheads="1"/>
          </p:cNvSpPr>
          <p:nvPr>
            <p:ph type="title"/>
          </p:nvPr>
        </p:nvSpPr>
        <p:spPr>
          <a:xfrm>
            <a:off x="251520" y="116632"/>
            <a:ext cx="6336704" cy="648072"/>
          </a:xfrm>
        </p:spPr>
        <p:txBody>
          <a:bodyPr/>
          <a:lstStyle/>
          <a:p>
            <a:r>
              <a:rPr lang="ja-JP" altLang="en-US" sz="3600" dirty="0" smtClean="0">
                <a:latin typeface="HGPｺﾞｼｯｸE" pitchFamily="50" charset="-128"/>
                <a:ea typeface="HGPｺﾞｼｯｸE" pitchFamily="50" charset="-128"/>
                <a:cs typeface="Arial Unicode MS" pitchFamily="50" charset="-128"/>
              </a:rPr>
              <a:t>アカデミックコミュニティクラウド</a:t>
            </a:r>
            <a:endParaRPr lang="en-US" altLang="ja-JP" sz="3600" dirty="0">
              <a:latin typeface="HGPｺﾞｼｯｸE" pitchFamily="50" charset="-128"/>
              <a:ea typeface="HGPｺﾞｼｯｸE" pitchFamily="50" charset="-128"/>
              <a:cs typeface="Arial Unicode MS" pitchFamily="50" charset="-128"/>
            </a:endParaRPr>
          </a:p>
        </p:txBody>
      </p:sp>
      <p:sp>
        <p:nvSpPr>
          <p:cNvPr id="38" name="角丸四角形 37"/>
          <p:cNvSpPr/>
          <p:nvPr/>
        </p:nvSpPr>
        <p:spPr>
          <a:xfrm>
            <a:off x="827584" y="4797152"/>
            <a:ext cx="7704856" cy="648072"/>
          </a:xfrm>
          <a:prstGeom prst="roundRect">
            <a:avLst>
              <a:gd name="adj" fmla="val 13572"/>
            </a:avLst>
          </a:prstGeom>
          <a:solidFill>
            <a:schemeClr val="tx2">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anchor="ctr"/>
          <a:lstStyle/>
          <a:p>
            <a:pPr lvl="0" algn="ctr" eaLnBrk="0" hangingPunct="0">
              <a:defRPr/>
            </a:pPr>
            <a:r>
              <a:rPr lang="ja-JP" altLang="en-US" sz="3200" dirty="0" smtClean="0">
                <a:solidFill>
                  <a:schemeClr val="bg1"/>
                </a:solidFill>
                <a:latin typeface="Arial Unicode MS" pitchFamily="50" charset="-128"/>
                <a:ea typeface="Arial Unicode MS" pitchFamily="50" charset="-128"/>
                <a:cs typeface="Arial Unicode MS" pitchFamily="50" charset="-128"/>
              </a:rPr>
              <a:t>インタークラウド基盤　（</a:t>
            </a:r>
            <a:r>
              <a:rPr lang="en-US" altLang="ja-JP" sz="3200" dirty="0" smtClean="0">
                <a:solidFill>
                  <a:schemeClr val="bg1"/>
                </a:solidFill>
                <a:latin typeface="Arial Unicode MS" pitchFamily="50" charset="-128"/>
                <a:ea typeface="Arial Unicode MS" pitchFamily="50" charset="-128"/>
                <a:cs typeface="Arial Unicode MS" pitchFamily="50" charset="-128"/>
              </a:rPr>
              <a:t>Hub</a:t>
            </a:r>
            <a:r>
              <a:rPr lang="ja-JP" altLang="en-US" sz="3200" dirty="0" smtClean="0">
                <a:solidFill>
                  <a:schemeClr val="bg1"/>
                </a:solidFill>
                <a:latin typeface="Arial Unicode MS" pitchFamily="50" charset="-128"/>
                <a:ea typeface="Arial Unicode MS" pitchFamily="50" charset="-128"/>
                <a:cs typeface="Arial Unicode MS" pitchFamily="50" charset="-128"/>
              </a:rPr>
              <a:t>）</a:t>
            </a:r>
            <a:endParaRPr lang="en-US" altLang="ja-JP" sz="3200" dirty="0">
              <a:solidFill>
                <a:schemeClr val="bg1"/>
              </a:solidFill>
              <a:latin typeface="Arial Unicode MS" pitchFamily="50" charset="-128"/>
              <a:ea typeface="Arial Unicode MS" pitchFamily="50" charset="-128"/>
              <a:cs typeface="Arial Unicode MS" pitchFamily="50" charset="-128"/>
            </a:endParaRPr>
          </a:p>
        </p:txBody>
      </p:sp>
      <p:sp>
        <p:nvSpPr>
          <p:cNvPr id="4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28</a:t>
            </a:fld>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3"/>
          <p:cNvGrpSpPr/>
          <p:nvPr/>
        </p:nvGrpSpPr>
        <p:grpSpPr>
          <a:xfrm>
            <a:off x="3275856" y="3861048"/>
            <a:ext cx="1656184" cy="576064"/>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grpSp>
        <p:nvGrpSpPr>
          <p:cNvPr id="3" name="グループ化 74"/>
          <p:cNvGrpSpPr/>
          <p:nvPr/>
        </p:nvGrpSpPr>
        <p:grpSpPr>
          <a:xfrm>
            <a:off x="3275856" y="2564904"/>
            <a:ext cx="1656184" cy="576064"/>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grpSp>
      <p:sp>
        <p:nvSpPr>
          <p:cNvPr id="25" name="テキスト ボックス 24"/>
          <p:cNvSpPr txBox="1"/>
          <p:nvPr/>
        </p:nvSpPr>
        <p:spPr>
          <a:xfrm>
            <a:off x="5148064" y="2442374"/>
            <a:ext cx="648072" cy="338554"/>
          </a:xfrm>
          <a:prstGeom prst="rect">
            <a:avLst/>
          </a:prstGeom>
          <a:solidFill>
            <a:schemeClr val="bg1"/>
          </a:solidFill>
        </p:spPr>
        <p:txBody>
          <a:bodyPr wrap="square" rtlCol="0">
            <a:spAutoFit/>
          </a:bodyPr>
          <a:lstStyle/>
          <a:p>
            <a:r>
              <a:rPr lang="ja-JP" altLang="en-US" sz="1600" dirty="0" smtClean="0">
                <a:latin typeface="HGS創英角ｺﾞｼｯｸUB" pitchFamily="50" charset="-128"/>
                <a:ea typeface="HGS創英角ｺﾞｼｯｸUB" pitchFamily="50" charset="-128"/>
                <a:cs typeface="Times New Roman" pitchFamily="18" charset="0"/>
              </a:rPr>
              <a:t>貸出</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26" name="角丸四角形 25"/>
          <p:cNvSpPr/>
          <p:nvPr/>
        </p:nvSpPr>
        <p:spPr>
          <a:xfrm>
            <a:off x="2864768" y="1412776"/>
            <a:ext cx="6099720" cy="3888432"/>
          </a:xfrm>
          <a:prstGeom prst="roundRect">
            <a:avLst>
              <a:gd name="adj" fmla="val 2564"/>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sp>
        <p:nvSpPr>
          <p:cNvPr id="27" name="テキスト ボックス 26"/>
          <p:cNvSpPr txBox="1"/>
          <p:nvPr/>
        </p:nvSpPr>
        <p:spPr>
          <a:xfrm>
            <a:off x="4932040"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研究クラウド</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sp>
        <p:nvSpPr>
          <p:cNvPr id="28" name="正方形/長方形 27"/>
          <p:cNvSpPr/>
          <p:nvPr/>
        </p:nvSpPr>
        <p:spPr>
          <a:xfrm>
            <a:off x="5940152" y="2420888"/>
            <a:ext cx="2736304" cy="2088232"/>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6124880" y="2610490"/>
            <a:ext cx="382952" cy="531877"/>
          </a:xfrm>
          <a:prstGeom prst="rect">
            <a:avLst/>
          </a:prstGeom>
          <a:noFill/>
          <a:ln w="9525">
            <a:noFill/>
            <a:miter lim="800000"/>
            <a:headEnd/>
            <a:tailEnd/>
          </a:ln>
        </p:spPr>
      </p:pic>
      <p:sp>
        <p:nvSpPr>
          <p:cNvPr id="30" name="円柱 29"/>
          <p:cNvSpPr/>
          <p:nvPr/>
        </p:nvSpPr>
        <p:spPr>
          <a:xfrm>
            <a:off x="6340904" y="297053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6390000" y="2790510"/>
            <a:ext cx="382952" cy="531877"/>
          </a:xfrm>
          <a:prstGeom prst="rect">
            <a:avLst/>
          </a:prstGeom>
          <a:noFill/>
          <a:ln w="9525">
            <a:noFill/>
            <a:miter lim="800000"/>
            <a:headEnd/>
            <a:tailEnd/>
          </a:ln>
        </p:spPr>
      </p:pic>
      <p:sp>
        <p:nvSpPr>
          <p:cNvPr id="32" name="円柱 31"/>
          <p:cNvSpPr/>
          <p:nvPr/>
        </p:nvSpPr>
        <p:spPr>
          <a:xfrm>
            <a:off x="6606024" y="315055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6700944" y="2682498"/>
            <a:ext cx="382952" cy="531877"/>
          </a:xfrm>
          <a:prstGeom prst="rect">
            <a:avLst/>
          </a:prstGeom>
          <a:noFill/>
          <a:ln w="9525">
            <a:noFill/>
            <a:miter lim="800000"/>
            <a:headEnd/>
            <a:tailEnd/>
          </a:ln>
        </p:spPr>
      </p:pic>
      <p:sp>
        <p:nvSpPr>
          <p:cNvPr id="34" name="円柱 33"/>
          <p:cNvSpPr/>
          <p:nvPr/>
        </p:nvSpPr>
        <p:spPr>
          <a:xfrm>
            <a:off x="6916968" y="304253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6277280" y="3645024"/>
            <a:ext cx="382952" cy="531877"/>
          </a:xfrm>
          <a:prstGeom prst="rect">
            <a:avLst/>
          </a:prstGeom>
          <a:noFill/>
          <a:ln w="9525">
            <a:noFill/>
            <a:miter lim="800000"/>
            <a:headEnd/>
            <a:tailEnd/>
          </a:ln>
        </p:spPr>
      </p:pic>
      <p:sp>
        <p:nvSpPr>
          <p:cNvPr id="36" name="円柱 35"/>
          <p:cNvSpPr/>
          <p:nvPr/>
        </p:nvSpPr>
        <p:spPr>
          <a:xfrm>
            <a:off x="6493304"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6542400" y="3825044"/>
            <a:ext cx="382952" cy="531877"/>
          </a:xfrm>
          <a:prstGeom prst="rect">
            <a:avLst/>
          </a:prstGeom>
          <a:noFill/>
          <a:ln w="9525">
            <a:noFill/>
            <a:miter lim="800000"/>
            <a:headEnd/>
            <a:tailEnd/>
          </a:ln>
        </p:spPr>
      </p:pic>
      <p:sp>
        <p:nvSpPr>
          <p:cNvPr id="38" name="円柱 37"/>
          <p:cNvSpPr/>
          <p:nvPr/>
        </p:nvSpPr>
        <p:spPr>
          <a:xfrm>
            <a:off x="6758424" y="418508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6853344" y="3717032"/>
            <a:ext cx="382952" cy="531877"/>
          </a:xfrm>
          <a:prstGeom prst="rect">
            <a:avLst/>
          </a:prstGeom>
          <a:noFill/>
          <a:ln w="9525">
            <a:noFill/>
            <a:miter lim="800000"/>
            <a:headEnd/>
            <a:tailEnd/>
          </a:ln>
        </p:spPr>
      </p:pic>
      <p:sp>
        <p:nvSpPr>
          <p:cNvPr id="40" name="円柱 39"/>
          <p:cNvSpPr/>
          <p:nvPr/>
        </p:nvSpPr>
        <p:spPr>
          <a:xfrm>
            <a:off x="7069368" y="40770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7287344" y="3573016"/>
            <a:ext cx="382952" cy="531877"/>
          </a:xfrm>
          <a:prstGeom prst="rect">
            <a:avLst/>
          </a:prstGeom>
          <a:noFill/>
          <a:ln w="9525">
            <a:noFill/>
            <a:miter lim="800000"/>
            <a:headEnd/>
            <a:tailEnd/>
          </a:ln>
        </p:spPr>
      </p:pic>
      <p:sp>
        <p:nvSpPr>
          <p:cNvPr id="42" name="円柱 41"/>
          <p:cNvSpPr/>
          <p:nvPr/>
        </p:nvSpPr>
        <p:spPr>
          <a:xfrm>
            <a:off x="7503368" y="393305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7552464" y="3753036"/>
            <a:ext cx="382952" cy="531877"/>
          </a:xfrm>
          <a:prstGeom prst="rect">
            <a:avLst/>
          </a:prstGeom>
          <a:noFill/>
          <a:ln w="9525">
            <a:noFill/>
            <a:miter lim="800000"/>
            <a:headEnd/>
            <a:tailEnd/>
          </a:ln>
        </p:spPr>
      </p:pic>
      <p:sp>
        <p:nvSpPr>
          <p:cNvPr id="44" name="円柱 43"/>
          <p:cNvSpPr/>
          <p:nvPr/>
        </p:nvSpPr>
        <p:spPr>
          <a:xfrm>
            <a:off x="7768488" y="4113076"/>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7863408" y="3645024"/>
            <a:ext cx="382952" cy="531877"/>
          </a:xfrm>
          <a:prstGeom prst="rect">
            <a:avLst/>
          </a:prstGeom>
          <a:noFill/>
          <a:ln w="9525">
            <a:noFill/>
            <a:miter lim="800000"/>
            <a:headEnd/>
            <a:tailEnd/>
          </a:ln>
        </p:spPr>
      </p:pic>
      <p:sp>
        <p:nvSpPr>
          <p:cNvPr id="46" name="円柱 45"/>
          <p:cNvSpPr/>
          <p:nvPr/>
        </p:nvSpPr>
        <p:spPr>
          <a:xfrm>
            <a:off x="8079432" y="400506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7359352" y="2636912"/>
            <a:ext cx="382952" cy="531877"/>
          </a:xfrm>
          <a:prstGeom prst="rect">
            <a:avLst/>
          </a:prstGeom>
          <a:noFill/>
          <a:ln w="9525">
            <a:noFill/>
            <a:miter lim="800000"/>
            <a:headEnd/>
            <a:tailEnd/>
          </a:ln>
        </p:spPr>
      </p:pic>
      <p:sp>
        <p:nvSpPr>
          <p:cNvPr id="48" name="円柱 47"/>
          <p:cNvSpPr/>
          <p:nvPr/>
        </p:nvSpPr>
        <p:spPr>
          <a:xfrm>
            <a:off x="7575376"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7624472" y="2816932"/>
            <a:ext cx="382952" cy="531877"/>
          </a:xfrm>
          <a:prstGeom prst="rect">
            <a:avLst/>
          </a:prstGeom>
          <a:noFill/>
          <a:ln w="9525">
            <a:noFill/>
            <a:miter lim="800000"/>
            <a:headEnd/>
            <a:tailEnd/>
          </a:ln>
        </p:spPr>
      </p:pic>
      <p:sp>
        <p:nvSpPr>
          <p:cNvPr id="50" name="円柱 49"/>
          <p:cNvSpPr/>
          <p:nvPr/>
        </p:nvSpPr>
        <p:spPr>
          <a:xfrm>
            <a:off x="7840496" y="317697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7935416" y="2708920"/>
            <a:ext cx="382952" cy="531877"/>
          </a:xfrm>
          <a:prstGeom prst="rect">
            <a:avLst/>
          </a:prstGeom>
          <a:noFill/>
          <a:ln w="9525">
            <a:noFill/>
            <a:miter lim="800000"/>
            <a:headEnd/>
            <a:tailEnd/>
          </a:ln>
        </p:spPr>
      </p:pic>
      <p:sp>
        <p:nvSpPr>
          <p:cNvPr id="52" name="円柱 51"/>
          <p:cNvSpPr/>
          <p:nvPr/>
        </p:nvSpPr>
        <p:spPr>
          <a:xfrm>
            <a:off x="8151440" y="3068960"/>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3" name="Picture 8" descr="MCj04289690000[1]"/>
          <p:cNvPicPr>
            <a:picLocks noChangeAspect="1" noChangeArrowheads="1"/>
          </p:cNvPicPr>
          <p:nvPr/>
        </p:nvPicPr>
        <p:blipFill>
          <a:blip r:embed="rId2" cstate="print"/>
          <a:srcRect/>
          <a:stretch>
            <a:fillRect/>
          </a:stretch>
        </p:blipFill>
        <p:spPr bwMode="auto">
          <a:xfrm>
            <a:off x="827584" y="2564904"/>
            <a:ext cx="382952" cy="531877"/>
          </a:xfrm>
          <a:prstGeom prst="rect">
            <a:avLst/>
          </a:prstGeom>
          <a:noFill/>
          <a:ln w="9525">
            <a:noFill/>
            <a:miter lim="800000"/>
            <a:headEnd/>
            <a:tailEnd/>
          </a:ln>
        </p:spPr>
      </p:pic>
      <p:sp>
        <p:nvSpPr>
          <p:cNvPr id="54" name="円柱 53"/>
          <p:cNvSpPr/>
          <p:nvPr/>
        </p:nvSpPr>
        <p:spPr>
          <a:xfrm>
            <a:off x="1043608"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564904"/>
            <a:ext cx="382952" cy="531877"/>
          </a:xfrm>
          <a:prstGeom prst="rect">
            <a:avLst/>
          </a:prstGeom>
          <a:noFill/>
          <a:ln w="9525">
            <a:noFill/>
            <a:miter lim="800000"/>
            <a:headEnd/>
            <a:tailEnd/>
          </a:ln>
        </p:spPr>
      </p:pic>
      <p:sp>
        <p:nvSpPr>
          <p:cNvPr id="56" name="円柱 55"/>
          <p:cNvSpPr/>
          <p:nvPr/>
        </p:nvSpPr>
        <p:spPr>
          <a:xfrm>
            <a:off x="1691680" y="2924944"/>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57" name="正方形/長方形 56"/>
          <p:cNvSpPr/>
          <p:nvPr/>
        </p:nvSpPr>
        <p:spPr>
          <a:xfrm>
            <a:off x="611560" y="2420888"/>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cxnSp>
        <p:nvCxnSpPr>
          <p:cNvPr id="58" name="直線矢印コネクタ 57"/>
          <p:cNvCxnSpPr/>
          <p:nvPr/>
        </p:nvCxnSpPr>
        <p:spPr>
          <a:xfrm flipH="1">
            <a:off x="4932040" y="2852936"/>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2040" y="4077072"/>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251520" y="1412776"/>
            <a:ext cx="2376264" cy="3888432"/>
          </a:xfrm>
          <a:prstGeom prst="roundRect">
            <a:avLst>
              <a:gd name="adj" fmla="val 6206"/>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S創英角ｺﾞｼｯｸUB" pitchFamily="50" charset="-128"/>
              <a:ea typeface="HGS創英角ｺﾞｼｯｸUB" pitchFamily="50" charset="-128"/>
            </a:endParaRPr>
          </a:p>
        </p:txBody>
      </p:sp>
      <p:pic>
        <p:nvPicPr>
          <p:cNvPr id="61" name="Picture 8" descr="MCj04289690000[1]"/>
          <p:cNvPicPr>
            <a:picLocks noChangeAspect="1" noChangeArrowheads="1"/>
          </p:cNvPicPr>
          <p:nvPr/>
        </p:nvPicPr>
        <p:blipFill>
          <a:blip r:embed="rId2" cstate="print"/>
          <a:srcRect/>
          <a:stretch>
            <a:fillRect/>
          </a:stretch>
        </p:blipFill>
        <p:spPr bwMode="auto">
          <a:xfrm>
            <a:off x="827584" y="3861048"/>
            <a:ext cx="382952" cy="531877"/>
          </a:xfrm>
          <a:prstGeom prst="rect">
            <a:avLst/>
          </a:prstGeom>
          <a:noFill/>
          <a:ln w="9525">
            <a:noFill/>
            <a:miter lim="800000"/>
            <a:headEnd/>
            <a:tailEnd/>
          </a:ln>
        </p:spPr>
      </p:pic>
      <p:sp>
        <p:nvSpPr>
          <p:cNvPr id="62" name="円柱 61"/>
          <p:cNvSpPr/>
          <p:nvPr/>
        </p:nvSpPr>
        <p:spPr>
          <a:xfrm>
            <a:off x="1043608"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1475656" y="3861048"/>
            <a:ext cx="382952" cy="531877"/>
          </a:xfrm>
          <a:prstGeom prst="rect">
            <a:avLst/>
          </a:prstGeom>
          <a:noFill/>
          <a:ln w="9525">
            <a:noFill/>
            <a:miter lim="800000"/>
            <a:headEnd/>
            <a:tailEnd/>
          </a:ln>
        </p:spPr>
      </p:pic>
      <p:sp>
        <p:nvSpPr>
          <p:cNvPr id="64" name="円柱 63"/>
          <p:cNvSpPr/>
          <p:nvPr/>
        </p:nvSpPr>
        <p:spPr>
          <a:xfrm>
            <a:off x="1691680" y="4221088"/>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600">
              <a:latin typeface="HGS創英角ｺﾞｼｯｸUB" pitchFamily="50" charset="-128"/>
              <a:ea typeface="HGS創英角ｺﾞｼｯｸUB" pitchFamily="50" charset="-128"/>
              <a:cs typeface="Times New Roman" pitchFamily="18" charset="0"/>
            </a:endParaRPr>
          </a:p>
        </p:txBody>
      </p:sp>
      <p:sp>
        <p:nvSpPr>
          <p:cNvPr id="65" name="正方形/長方形 64"/>
          <p:cNvSpPr/>
          <p:nvPr/>
        </p:nvSpPr>
        <p:spPr>
          <a:xfrm>
            <a:off x="611560" y="3717032"/>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ｺﾞｼｯｸUB" pitchFamily="50" charset="-128"/>
              <a:ea typeface="HGS創英角ｺﾞｼｯｸUB" pitchFamily="50" charset="-128"/>
              <a:cs typeface="Times New Roman" pitchFamily="18" charset="0"/>
            </a:endParaRPr>
          </a:p>
        </p:txBody>
      </p:sp>
      <p:sp>
        <p:nvSpPr>
          <p:cNvPr id="66" name="テキスト ボックス 65"/>
          <p:cNvSpPr txBox="1"/>
          <p:nvPr/>
        </p:nvSpPr>
        <p:spPr>
          <a:xfrm>
            <a:off x="5148064" y="3666510"/>
            <a:ext cx="648072" cy="338554"/>
          </a:xfrm>
          <a:prstGeom prst="rect">
            <a:avLst/>
          </a:prstGeom>
          <a:solidFill>
            <a:schemeClr val="bg1"/>
          </a:solidFill>
        </p:spPr>
        <p:txBody>
          <a:bodyPr wrap="square" rtlCol="0">
            <a:spAutoFit/>
          </a:bodyPr>
          <a:lstStyle/>
          <a:p>
            <a:r>
              <a:rPr kumimoji="1" lang="ja-JP" altLang="en-US" sz="1600" dirty="0" smtClean="0">
                <a:latin typeface="HGS創英角ｺﾞｼｯｸUB" pitchFamily="50" charset="-128"/>
                <a:ea typeface="HGS創英角ｺﾞｼｯｸUB" pitchFamily="50" charset="-128"/>
                <a:cs typeface="Times New Roman" pitchFamily="18" charset="0"/>
              </a:rPr>
              <a:t>返却</a:t>
            </a:r>
            <a:endParaRPr kumimoji="1" lang="ja-JP" altLang="en-US" sz="1600" dirty="0">
              <a:latin typeface="HGS創英角ｺﾞｼｯｸUB" pitchFamily="50" charset="-128"/>
              <a:ea typeface="HGS創英角ｺﾞｼｯｸUB" pitchFamily="50" charset="-128"/>
              <a:cs typeface="Times New Roman" pitchFamily="18" charset="0"/>
            </a:endParaRPr>
          </a:p>
        </p:txBody>
      </p:sp>
      <p:sp>
        <p:nvSpPr>
          <p:cNvPr id="67" name="テキスト ボックス 66"/>
          <p:cNvSpPr txBox="1"/>
          <p:nvPr/>
        </p:nvSpPr>
        <p:spPr>
          <a:xfrm>
            <a:off x="395536" y="908720"/>
            <a:ext cx="2339102" cy="523220"/>
          </a:xfrm>
          <a:prstGeom prst="rect">
            <a:avLst/>
          </a:prstGeom>
          <a:noFill/>
        </p:spPr>
        <p:txBody>
          <a:bodyPr wrap="none" rtlCol="0">
            <a:spAutoFit/>
          </a:bodyPr>
          <a:lstStyle/>
          <a:p>
            <a:r>
              <a:rPr kumimoji="1" lang="ja-JP" altLang="en-US" sz="2800" dirty="0" smtClean="0">
                <a:solidFill>
                  <a:schemeClr val="tx2">
                    <a:lumMod val="50000"/>
                  </a:schemeClr>
                </a:solidFill>
                <a:latin typeface="HGS創英角ｺﾞｼｯｸUB" pitchFamily="50" charset="-128"/>
                <a:ea typeface="HGS創英角ｺﾞｼｯｸUB" pitchFamily="50" charset="-128"/>
              </a:rPr>
              <a:t>既存クラスタ</a:t>
            </a:r>
            <a:endParaRPr kumimoji="1" lang="ja-JP" altLang="en-US" sz="2800" dirty="0">
              <a:solidFill>
                <a:schemeClr val="tx2">
                  <a:lumMod val="50000"/>
                </a:schemeClr>
              </a:solidFill>
              <a:latin typeface="HGS創英角ｺﾞｼｯｸUB" pitchFamily="50" charset="-128"/>
              <a:ea typeface="HGS創英角ｺﾞｼｯｸUB" pitchFamily="50" charset="-128"/>
            </a:endParaRPr>
          </a:p>
        </p:txBody>
      </p:sp>
      <p:cxnSp>
        <p:nvCxnSpPr>
          <p:cNvPr id="68" name="直線コネクタ 67"/>
          <p:cNvCxnSpPr>
            <a:stCxn id="57" idx="3"/>
            <a:endCxn id="24" idx="1"/>
          </p:cNvCxnSpPr>
          <p:nvPr/>
        </p:nvCxnSpPr>
        <p:spPr>
          <a:xfrm>
            <a:off x="2195736" y="2852936"/>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2195736" y="4149080"/>
            <a:ext cx="108012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5796136" y="4509120"/>
            <a:ext cx="3057247" cy="523220"/>
          </a:xfrm>
          <a:prstGeom prst="rect">
            <a:avLst/>
          </a:prstGeom>
          <a:noFill/>
        </p:spPr>
        <p:txBody>
          <a:bodyPr wrap="none" rtlCol="0">
            <a:spAutoFit/>
          </a:bodyPr>
          <a:lstStyle/>
          <a:p>
            <a:r>
              <a:rPr kumimoji="1" lang="ja-JP" altLang="en-US" sz="2800" dirty="0" smtClean="0">
                <a:solidFill>
                  <a:schemeClr val="accent1">
                    <a:lumMod val="75000"/>
                  </a:schemeClr>
                </a:solidFill>
                <a:latin typeface="HGS創英角ｺﾞｼｯｸUB" pitchFamily="50" charset="-128"/>
                <a:ea typeface="HGS創英角ｺﾞｼｯｸUB" pitchFamily="50" charset="-128"/>
              </a:rPr>
              <a:t>物理マシンプール</a:t>
            </a:r>
            <a:endParaRPr kumimoji="1" lang="ja-JP" altLang="en-US" sz="2800" dirty="0">
              <a:solidFill>
                <a:schemeClr val="accent1">
                  <a:lumMod val="75000"/>
                </a:schemeClr>
              </a:solidFill>
              <a:latin typeface="HGS創英角ｺﾞｼｯｸUB" pitchFamily="50" charset="-128"/>
              <a:ea typeface="HGS創英角ｺﾞｼｯｸUB" pitchFamily="50" charset="-128"/>
            </a:endParaRPr>
          </a:p>
        </p:txBody>
      </p:sp>
      <p:sp>
        <p:nvSpPr>
          <p:cNvPr id="71" name="左右矢印 70"/>
          <p:cNvSpPr/>
          <p:nvPr/>
        </p:nvSpPr>
        <p:spPr>
          <a:xfrm>
            <a:off x="2987824" y="1628800"/>
            <a:ext cx="2232248" cy="864096"/>
          </a:xfrm>
          <a:prstGeom prst="lef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latin typeface="HGS創英角ｺﾞｼｯｸUB" pitchFamily="50" charset="-128"/>
                <a:ea typeface="HGS創英角ｺﾞｼｯｸUB" pitchFamily="50" charset="-128"/>
              </a:rPr>
              <a:t>グニー </a:t>
            </a:r>
            <a:r>
              <a:rPr kumimoji="1" lang="en-US" altLang="ja-JP" sz="1400" dirty="0" smtClean="0">
                <a:latin typeface="HGS創英角ｺﾞｼｯｸUB" pitchFamily="50" charset="-128"/>
                <a:ea typeface="HGS創英角ｺﾞｼｯｸUB" pitchFamily="50" charset="-128"/>
              </a:rPr>
              <a:t>(</a:t>
            </a:r>
            <a:r>
              <a:rPr kumimoji="1" lang="en-US" altLang="ja-JP" sz="1400" dirty="0" err="1" smtClean="0">
                <a:latin typeface="HGS創英角ｺﾞｼｯｸUB" pitchFamily="50" charset="-128"/>
                <a:ea typeface="HGS創英角ｺﾞｼｯｸUB" pitchFamily="50" charset="-128"/>
              </a:rPr>
              <a:t>gunniii</a:t>
            </a:r>
            <a:r>
              <a:rPr kumimoji="1" lang="en-US" altLang="ja-JP" sz="1400" dirty="0" smtClean="0">
                <a:latin typeface="HGS創英角ｺﾞｼｯｸUB" pitchFamily="50" charset="-128"/>
                <a:ea typeface="HGS創英角ｺﾞｼｯｸUB" pitchFamily="50" charset="-128"/>
              </a:rPr>
              <a:t>)</a:t>
            </a:r>
          </a:p>
          <a:p>
            <a:pPr algn="ctr"/>
            <a:r>
              <a:rPr kumimoji="1" lang="ja-JP" altLang="en-US" sz="1400" dirty="0" err="1" smtClean="0">
                <a:latin typeface="HGS創英角ｺﾞｼｯｸUB" pitchFamily="50" charset="-128"/>
                <a:ea typeface="HGS創英角ｺﾞｼｯｸUB" pitchFamily="50" charset="-128"/>
              </a:rPr>
              <a:t>っと</a:t>
            </a:r>
            <a:r>
              <a:rPr kumimoji="1" lang="ja-JP" altLang="en-US" sz="1400" dirty="0" smtClean="0">
                <a:latin typeface="HGS創英角ｺﾞｼｯｸUB" pitchFamily="50" charset="-128"/>
                <a:ea typeface="HGS創英角ｺﾞｼｯｸUB" pitchFamily="50" charset="-128"/>
              </a:rPr>
              <a:t>伸縮</a:t>
            </a:r>
            <a:endParaRPr kumimoji="1" lang="ja-JP" altLang="en-US" sz="1400" dirty="0">
              <a:latin typeface="HGS創英角ｺﾞｼｯｸUB" pitchFamily="50" charset="-128"/>
              <a:ea typeface="HGS創英角ｺﾞｼｯｸUB" pitchFamily="50" charset="-128"/>
            </a:endParaRPr>
          </a:p>
        </p:txBody>
      </p:sp>
      <p:sp>
        <p:nvSpPr>
          <p:cNvPr id="72" name="テキスト ボックス 71"/>
          <p:cNvSpPr txBox="1"/>
          <p:nvPr/>
        </p:nvSpPr>
        <p:spPr>
          <a:xfrm>
            <a:off x="3563888" y="3121804"/>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3" name="テキスト ボックス 72"/>
          <p:cNvSpPr txBox="1"/>
          <p:nvPr/>
        </p:nvSpPr>
        <p:spPr>
          <a:xfrm>
            <a:off x="3563888" y="4417948"/>
            <a:ext cx="1296144" cy="523220"/>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クラウド内</a:t>
            </a:r>
            <a:endParaRPr lang="en-US" altLang="ja-JP" sz="1400" dirty="0" smtClean="0">
              <a:solidFill>
                <a:schemeClr val="accent1">
                  <a:lumMod val="75000"/>
                </a:schemeClr>
              </a:solidFill>
              <a:latin typeface="HGS創英角ｺﾞｼｯｸUB" pitchFamily="50" charset="-128"/>
              <a:ea typeface="HGS創英角ｺﾞｼｯｸUB" pitchFamily="50" charset="-128"/>
            </a:endParaRPr>
          </a:p>
          <a:p>
            <a:r>
              <a:rPr lang="ja-JP" altLang="en-US" sz="1400" dirty="0" smtClean="0">
                <a:solidFill>
                  <a:schemeClr val="accent1">
                    <a:lumMod val="75000"/>
                  </a:schemeClr>
                </a:solidFill>
                <a:latin typeface="HGS創英角ｺﾞｼｯｸUB" pitchFamily="50" charset="-128"/>
                <a:ea typeface="HGS創英角ｺﾞｼｯｸUB" pitchFamily="50" charset="-128"/>
              </a:rPr>
              <a:t>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4" name="テキスト ボックス 73"/>
          <p:cNvSpPr txBox="1"/>
          <p:nvPr/>
        </p:nvSpPr>
        <p:spPr>
          <a:xfrm>
            <a:off x="611560" y="3265239"/>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-A</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5" name="テキスト ボックス 74"/>
          <p:cNvSpPr txBox="1"/>
          <p:nvPr/>
        </p:nvSpPr>
        <p:spPr>
          <a:xfrm>
            <a:off x="683568" y="4581128"/>
            <a:ext cx="1512168" cy="307777"/>
          </a:xfrm>
          <a:prstGeom prst="rect">
            <a:avLst/>
          </a:prstGeom>
          <a:noFill/>
        </p:spPr>
        <p:txBody>
          <a:bodyPr wrap="square" rtlCol="0">
            <a:spAutoFit/>
          </a:bodyPr>
          <a:lstStyle/>
          <a:p>
            <a:r>
              <a:rPr lang="ja-JP" altLang="en-US" sz="1400" dirty="0" smtClean="0">
                <a:solidFill>
                  <a:schemeClr val="accent1">
                    <a:lumMod val="75000"/>
                  </a:schemeClr>
                </a:solidFill>
                <a:latin typeface="HGS創英角ｺﾞｼｯｸUB" pitchFamily="50" charset="-128"/>
                <a:ea typeface="HGS創英角ｺﾞｼｯｸUB" pitchFamily="50" charset="-128"/>
              </a:rPr>
              <a:t>既存クラスタ</a:t>
            </a:r>
            <a:r>
              <a:rPr lang="en-US" altLang="ja-JP" sz="1400" dirty="0" smtClean="0">
                <a:solidFill>
                  <a:schemeClr val="accent1">
                    <a:lumMod val="75000"/>
                  </a:schemeClr>
                </a:solidFill>
                <a:latin typeface="HGS創英角ｺﾞｼｯｸUB" pitchFamily="50" charset="-128"/>
                <a:ea typeface="HGS創英角ｺﾞｼｯｸUB" pitchFamily="50" charset="-128"/>
              </a:rPr>
              <a:t>-B</a:t>
            </a:r>
            <a:endParaRPr kumimoji="1" lang="ja-JP" altLang="en-US" sz="1400" dirty="0">
              <a:solidFill>
                <a:schemeClr val="accent1">
                  <a:lumMod val="75000"/>
                </a:schemeClr>
              </a:solidFill>
              <a:latin typeface="HGS創英角ｺﾞｼｯｸUB" pitchFamily="50" charset="-128"/>
              <a:ea typeface="HGS創英角ｺﾞｼｯｸUB" pitchFamily="50" charset="-128"/>
            </a:endParaRPr>
          </a:p>
        </p:txBody>
      </p:sp>
      <p:sp>
        <p:nvSpPr>
          <p:cNvPr id="76" name="角丸四角形吹き出し 75"/>
          <p:cNvSpPr/>
          <p:nvPr/>
        </p:nvSpPr>
        <p:spPr>
          <a:xfrm>
            <a:off x="4283968" y="5157192"/>
            <a:ext cx="2448272" cy="1080120"/>
          </a:xfrm>
          <a:prstGeom prst="wedgeRoundRectCallout">
            <a:avLst>
              <a:gd name="adj1" fmla="val -27998"/>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あたかも仮想マシンのごとく</a:t>
            </a:r>
            <a:r>
              <a:rPr kumimoji="1" lang="en-US" altLang="ja-JP" dirty="0" smtClean="0">
                <a:latin typeface="HGS創英角ｺﾞｼｯｸUB" pitchFamily="50" charset="-128"/>
                <a:ea typeface="HGS創英角ｺﾞｼｯｸUB" pitchFamily="50" charset="-128"/>
              </a:rPr>
              <a:t>GUI/CLI</a:t>
            </a:r>
            <a:r>
              <a:rPr kumimoji="1" lang="ja-JP" altLang="en-US" dirty="0" smtClean="0">
                <a:latin typeface="HGS創英角ｺﾞｼｯｸUB" pitchFamily="50" charset="-128"/>
                <a:ea typeface="HGS創英角ｺﾞｼｯｸUB" pitchFamily="50" charset="-128"/>
              </a:rPr>
              <a:t>でクラスタ構築</a:t>
            </a:r>
            <a:endParaRPr kumimoji="1" lang="ja-JP" altLang="en-US" dirty="0">
              <a:latin typeface="HGS創英角ｺﾞｼｯｸUB" pitchFamily="50" charset="-128"/>
              <a:ea typeface="HGS創英角ｺﾞｼｯｸUB" pitchFamily="50" charset="-128"/>
            </a:endParaRPr>
          </a:p>
        </p:txBody>
      </p:sp>
      <p:sp>
        <p:nvSpPr>
          <p:cNvPr id="77" name="角丸四角形吹き出し 76"/>
          <p:cNvSpPr/>
          <p:nvPr/>
        </p:nvSpPr>
        <p:spPr>
          <a:xfrm>
            <a:off x="899592" y="5157192"/>
            <a:ext cx="2664296" cy="1080120"/>
          </a:xfrm>
          <a:prstGeom prst="wedgeRoundRectCallout">
            <a:avLst>
              <a:gd name="adj1" fmla="val 9421"/>
              <a:gd name="adj2" fmla="val -134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latin typeface="HGS創英角ｺﾞｼｯｸUB" pitchFamily="50" charset="-128"/>
                <a:ea typeface="HGS創英角ｺﾞｼｯｸUB" pitchFamily="50" charset="-128"/>
              </a:rPr>
              <a:t>あたかもプロジェクトセグメントにクラスタが追加されたごとく</a:t>
            </a:r>
            <a:endParaRPr kumimoji="1" lang="ja-JP" altLang="en-US" dirty="0">
              <a:latin typeface="HGS創英角ｺﾞｼｯｸUB" pitchFamily="50" charset="-128"/>
              <a:ea typeface="HGS創英角ｺﾞｼｯｸUB" pitchFamily="50" charset="-128"/>
            </a:endParaRPr>
          </a:p>
        </p:txBody>
      </p:sp>
      <p:sp>
        <p:nvSpPr>
          <p:cNvPr id="78" name="タイトル 1"/>
          <p:cNvSpPr txBox="1">
            <a:spLocks/>
          </p:cNvSpPr>
          <p:nvPr/>
        </p:nvSpPr>
        <p:spPr>
          <a:xfrm>
            <a:off x="467544" y="-99392"/>
            <a:ext cx="8229600" cy="692696"/>
          </a:xfrm>
          <a:prstGeom prst="rect">
            <a:avLst/>
          </a:prstGeom>
        </p:spPr>
        <p:txBody>
          <a:bodyPr/>
          <a:lstStyle/>
          <a:p>
            <a:pPr lvl="0" algn="ctr" eaLnBrk="0" hangingPunct="0"/>
            <a:r>
              <a:rPr kumimoji="1" lang="ja-JP" altLang="en-US" sz="3600" b="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rPr>
              <a:t>研究クラウド</a:t>
            </a:r>
            <a:r>
              <a:rPr kumimoji="1" lang="ja-JP" altLang="en-US"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 </a:t>
            </a:r>
            <a:r>
              <a:rPr kumimoji="1" lang="en-US" altLang="ja-JP" sz="3600" b="0" i="0" u="none" strike="noStrike" kern="1200" cap="none" spc="0" normalizeH="0" noProof="0" dirty="0" smtClean="0">
                <a:ln>
                  <a:noFill/>
                </a:ln>
                <a:solidFill>
                  <a:schemeClr val="tx1"/>
                </a:solidFill>
                <a:effectLst/>
                <a:uLnTx/>
                <a:uFillTx/>
                <a:latin typeface="HGS創英角ｺﾞｼｯｸUB" pitchFamily="50" charset="-128"/>
                <a:ea typeface="HGS創英角ｺﾞｼｯｸUB" pitchFamily="50" charset="-128"/>
                <a:cs typeface="+mj-cs"/>
              </a:rPr>
              <a:t>(</a:t>
            </a:r>
            <a:r>
              <a:rPr lang="en-US" altLang="ja-JP" sz="3600" dirty="0" err="1" smtClean="0">
                <a:latin typeface="HGS創英角ｺﾞｼｯｸUB" pitchFamily="50" charset="-128"/>
                <a:ea typeface="HGS創英角ｺﾞｼｯｸUB" pitchFamily="50" charset="-128"/>
                <a:cs typeface="+mj-cs"/>
              </a:rPr>
              <a:t>gunnii+tinii</a:t>
            </a:r>
            <a:r>
              <a:rPr lang="en-US" altLang="ja-JP" sz="3600" dirty="0" smtClean="0">
                <a:latin typeface="HGS創英角ｺﾞｼｯｸUB" pitchFamily="50" charset="-128"/>
                <a:ea typeface="HGS創英角ｺﾞｼｯｸUB" pitchFamily="50" charset="-128"/>
                <a:cs typeface="+mj-cs"/>
              </a:rPr>
              <a:t>)</a:t>
            </a:r>
            <a:endParaRPr kumimoji="1" lang="ja-JP" altLang="en-US" sz="36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S創英角ｺﾞｼｯｸUB" pitchFamily="50" charset="-128"/>
                <a:ea typeface="HGS創英角ｺﾞｼｯｸUB" pitchFamily="50" charset="-128"/>
                <a:cs typeface="+mj-cs"/>
              </a:rPr>
              <a:t>- </a:t>
            </a:r>
            <a:r>
              <a:rPr lang="ja-JP" altLang="en-US" sz="2400" dirty="0" smtClean="0">
                <a:latin typeface="HGS創英角ｺﾞｼｯｸUB" pitchFamily="50" charset="-128"/>
                <a:ea typeface="HGS創英角ｺﾞｼｯｸUB" pitchFamily="50" charset="-128"/>
                <a:cs typeface="+mj-cs"/>
              </a:rPr>
              <a:t>物理マシンも扱え，既存資産を活用できるクラウド </a:t>
            </a:r>
            <a:r>
              <a:rPr lang="en-US" altLang="ja-JP" sz="2400" dirty="0" smtClean="0">
                <a:latin typeface="HGS創英角ｺﾞｼｯｸUB" pitchFamily="50" charset="-128"/>
                <a:ea typeface="HGS創英角ｺﾞｼｯｸUB" pitchFamily="50" charset="-128"/>
                <a:cs typeface="+mj-cs"/>
              </a:rPr>
              <a:t>-</a:t>
            </a:r>
            <a:endParaRPr kumimoji="1" lang="ja-JP" altLang="en-US" sz="2400" i="0" u="none" strike="noStrike" kern="1200" cap="none" spc="0" normalizeH="0" baseline="0" noProof="0" dirty="0" smtClean="0">
              <a:ln>
                <a:noFill/>
              </a:ln>
              <a:solidFill>
                <a:schemeClr val="tx1"/>
              </a:solidFill>
              <a:effectLst/>
              <a:uLnTx/>
              <a:uFillTx/>
              <a:latin typeface="HGS創英角ｺﾞｼｯｸUB" pitchFamily="50" charset="-128"/>
              <a:ea typeface="HGS創英角ｺﾞｼｯｸUB" pitchFamily="50" charset="-128"/>
              <a:cs typeface="+mj-cs"/>
            </a:endParaRPr>
          </a:p>
        </p:txBody>
      </p:sp>
      <p:sp>
        <p:nvSpPr>
          <p:cNvPr id="81" name="四角形吹き出し 80"/>
          <p:cNvSpPr/>
          <p:nvPr/>
        </p:nvSpPr>
        <p:spPr>
          <a:xfrm>
            <a:off x="611560" y="1556792"/>
            <a:ext cx="2304256" cy="792088"/>
          </a:xfrm>
          <a:prstGeom prst="wedgeRectCallout">
            <a:avLst>
              <a:gd name="adj1" fmla="val 44857"/>
              <a:gd name="adj2" fmla="val 11329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bg1"/>
                </a:solidFill>
                <a:latin typeface="HGS創英角ｺﾞｼｯｸUB" pitchFamily="50" charset="-128"/>
                <a:ea typeface="HGS創英角ｺﾞｼｯｸUB" pitchFamily="50" charset="-128"/>
              </a:rPr>
              <a:t>既存クラスタの</a:t>
            </a:r>
            <a:r>
              <a:rPr lang="en-US" altLang="ja-JP" sz="1400" dirty="0" smtClean="0">
                <a:solidFill>
                  <a:schemeClr val="bg1"/>
                </a:solidFill>
                <a:latin typeface="HGS創英角ｺﾞｼｯｸUB" pitchFamily="50" charset="-128"/>
                <a:ea typeface="HGS創英角ｺﾞｼｯｸUB" pitchFamily="50" charset="-128"/>
              </a:rPr>
              <a:t>VLAN_ID</a:t>
            </a:r>
            <a:r>
              <a:rPr lang="ja-JP" altLang="en-US" sz="1400" dirty="0" smtClean="0">
                <a:solidFill>
                  <a:schemeClr val="bg1"/>
                </a:solidFill>
                <a:latin typeface="HGS創英角ｺﾞｼｯｸUB" pitchFamily="50" charset="-128"/>
                <a:ea typeface="HGS創英角ｺﾞｼｯｸUB" pitchFamily="50" charset="-128"/>
              </a:rPr>
              <a:t>とクラウド内クラスタ</a:t>
            </a:r>
            <a:r>
              <a:rPr lang="en-US" altLang="ja-JP" sz="1400" dirty="0" smtClean="0">
                <a:solidFill>
                  <a:schemeClr val="bg1"/>
                </a:solidFill>
                <a:latin typeface="HGS創英角ｺﾞｼｯｸUB" pitchFamily="50" charset="-128"/>
                <a:ea typeface="HGS創英角ｺﾞｼｯｸUB" pitchFamily="50" charset="-128"/>
              </a:rPr>
              <a:t>ID</a:t>
            </a:r>
            <a:r>
              <a:rPr lang="ja-JP" altLang="en-US" sz="1400" dirty="0" smtClean="0">
                <a:solidFill>
                  <a:schemeClr val="bg1"/>
                </a:solidFill>
                <a:latin typeface="HGS創英角ｺﾞｼｯｸUB" pitchFamily="50" charset="-128"/>
                <a:ea typeface="HGS創英角ｺﾞｼｯｸUB" pitchFamily="50" charset="-128"/>
              </a:rPr>
              <a:t>をマッピング</a:t>
            </a:r>
            <a:endParaRPr lang="en-US" altLang="ja-JP" sz="1400" dirty="0" smtClean="0">
              <a:solidFill>
                <a:schemeClr val="bg1"/>
              </a:solidFill>
              <a:latin typeface="HGS創英角ｺﾞｼｯｸUB" pitchFamily="50" charset="-128"/>
              <a:ea typeface="HGS創英角ｺﾞｼｯｸUB" pitchFamily="50" charset="-128"/>
            </a:endParaRPr>
          </a:p>
        </p:txBody>
      </p:sp>
      <p:sp>
        <p:nvSpPr>
          <p:cNvPr id="82" name="円柱 81"/>
          <p:cNvSpPr/>
          <p:nvPr/>
        </p:nvSpPr>
        <p:spPr>
          <a:xfrm>
            <a:off x="6228184" y="1556792"/>
            <a:ext cx="1728192" cy="75608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100" dirty="0" smtClean="0">
                <a:solidFill>
                  <a:schemeClr val="bg1"/>
                </a:solidFill>
                <a:latin typeface="HGP創英角ｺﾞｼｯｸUB" pitchFamily="50" charset="-128"/>
                <a:ea typeface="HGP創英角ｺﾞｼｯｸUB" pitchFamily="50" charset="-128"/>
              </a:rPr>
              <a:t>クラスタ共有</a:t>
            </a:r>
            <a:endParaRPr lang="en-US" altLang="ja-JP" sz="1100" dirty="0" smtClean="0">
              <a:solidFill>
                <a:schemeClr val="bg1"/>
              </a:solidFill>
              <a:latin typeface="HGP創英角ｺﾞｼｯｸUB" pitchFamily="50" charset="-128"/>
              <a:ea typeface="HGP創英角ｺﾞｼｯｸUB" pitchFamily="50" charset="-128"/>
            </a:endParaRPr>
          </a:p>
          <a:p>
            <a:pPr algn="ctr" fontAlgn="auto">
              <a:spcBef>
                <a:spcPts val="0"/>
              </a:spcBef>
              <a:spcAft>
                <a:spcPts val="0"/>
              </a:spcAft>
              <a:defRPr/>
            </a:pPr>
            <a:r>
              <a:rPr lang="en-US" altLang="ja-JP" sz="1100" dirty="0" smtClean="0">
                <a:solidFill>
                  <a:schemeClr val="bg1"/>
                </a:solidFill>
                <a:latin typeface="HGP創英角ｺﾞｼｯｸUB" pitchFamily="50" charset="-128"/>
                <a:ea typeface="HGP創英角ｺﾞｼｯｸUB" pitchFamily="50" charset="-128"/>
              </a:rPr>
              <a:t>Object Store Service</a:t>
            </a:r>
          </a:p>
          <a:p>
            <a:pPr algn="ctr" fontAlgn="auto">
              <a:spcBef>
                <a:spcPts val="0"/>
              </a:spcBef>
              <a:spcAft>
                <a:spcPts val="0"/>
              </a:spcAft>
              <a:defRPr/>
            </a:pPr>
            <a:r>
              <a:rPr lang="en-US" altLang="ja-JP" dirty="0" err="1" smtClean="0">
                <a:solidFill>
                  <a:schemeClr val="bg1"/>
                </a:solidFill>
                <a:latin typeface="HGP創英角ｺﾞｼｯｸUB" pitchFamily="50" charset="-128"/>
                <a:ea typeface="HGP創英角ｺﾞｼｯｸUB" pitchFamily="50" charset="-128"/>
              </a:rPr>
              <a:t>tinii</a:t>
            </a:r>
            <a:endParaRPr lang="ja-JP" altLang="en-US" dirty="0">
              <a:solidFill>
                <a:schemeClr val="bg1"/>
              </a:solidFill>
              <a:latin typeface="HGP創英角ｺﾞｼｯｸUB" pitchFamily="50" charset="-128"/>
              <a:ea typeface="HGP創英角ｺﾞｼｯｸUB" pitchFamily="50" charset="-128"/>
            </a:endParaRPr>
          </a:p>
        </p:txBody>
      </p:sp>
      <p:sp>
        <p:nvSpPr>
          <p:cNvPr id="8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角丸四角形 40"/>
          <p:cNvSpPr/>
          <p:nvPr/>
        </p:nvSpPr>
        <p:spPr>
          <a:xfrm>
            <a:off x="3131840" y="5013176"/>
            <a:ext cx="5904656"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5076056" y="980728"/>
            <a:ext cx="2489200" cy="1658937"/>
          </a:xfrm>
          <a:prstGeom prst="rect">
            <a:avLst/>
          </a:prstGeom>
          <a:noFill/>
          <a:ln w="9525">
            <a:noFill/>
            <a:miter lim="800000"/>
            <a:headEnd/>
            <a:tailEnd/>
          </a:ln>
        </p:spPr>
      </p:pic>
      <p:pic>
        <p:nvPicPr>
          <p:cNvPr id="7" name="Picture 3" descr="C:\Users\nobukazu\AppData\Local\Microsoft\Windows\Temporary Internet Files\Content.IE5\WL7QQAY5\MC900046062[1].wmf"/>
          <p:cNvPicPr>
            <a:picLocks noChangeAspect="1" noChangeArrowheads="1"/>
          </p:cNvPicPr>
          <p:nvPr/>
        </p:nvPicPr>
        <p:blipFill>
          <a:blip r:embed="rId3" cstate="print"/>
          <a:srcRect/>
          <a:stretch>
            <a:fillRect/>
          </a:stretch>
        </p:blipFill>
        <p:spPr bwMode="auto">
          <a:xfrm>
            <a:off x="1401763" y="1498600"/>
            <a:ext cx="3683000" cy="4921250"/>
          </a:xfrm>
          <a:prstGeom prst="rect">
            <a:avLst/>
          </a:prstGeom>
          <a:noFill/>
          <a:ln w="9525">
            <a:noFill/>
            <a:miter lim="800000"/>
            <a:headEnd/>
            <a:tailEnd/>
          </a:ln>
        </p:spPr>
      </p:pic>
      <p:pic>
        <p:nvPicPr>
          <p:cNvPr id="8"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070350" y="3279775"/>
            <a:ext cx="819150" cy="820738"/>
          </a:xfrm>
          <a:prstGeom prst="rect">
            <a:avLst/>
          </a:prstGeom>
          <a:noFill/>
          <a:ln w="9525">
            <a:noFill/>
            <a:miter lim="800000"/>
            <a:headEnd/>
            <a:tailEnd/>
          </a:ln>
        </p:spPr>
      </p:pic>
      <p:pic>
        <p:nvPicPr>
          <p:cNvPr id="9" name="Picture 7" descr="C:\Users\nobukazu\AppData\Local\Microsoft\Windows\Temporary Internet Files\Content.IE5\ZNO1IT8K\MP900402012[1].jpg"/>
          <p:cNvPicPr>
            <a:picLocks noChangeAspect="1" noChangeArrowheads="1"/>
          </p:cNvPicPr>
          <p:nvPr/>
        </p:nvPicPr>
        <p:blipFill>
          <a:blip r:embed="rId2" cstate="print"/>
          <a:srcRect/>
          <a:stretch>
            <a:fillRect/>
          </a:stretch>
        </p:blipFill>
        <p:spPr bwMode="auto">
          <a:xfrm>
            <a:off x="454025" y="4581128"/>
            <a:ext cx="2489200" cy="1658937"/>
          </a:xfrm>
          <a:prstGeom prst="rect">
            <a:avLst/>
          </a:prstGeom>
          <a:noFill/>
          <a:ln w="9525">
            <a:noFill/>
            <a:miter lim="800000"/>
            <a:headEnd/>
            <a:tailEnd/>
          </a:ln>
        </p:spPr>
      </p:pic>
      <p:pic>
        <p:nvPicPr>
          <p:cNvPr id="1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4125913" y="2257425"/>
            <a:ext cx="641350" cy="641350"/>
          </a:xfrm>
          <a:prstGeom prst="rect">
            <a:avLst/>
          </a:prstGeom>
          <a:noFill/>
          <a:ln w="9525">
            <a:noFill/>
            <a:miter lim="800000"/>
            <a:headEnd/>
            <a:tailEnd/>
          </a:ln>
        </p:spPr>
      </p:pic>
      <p:sp>
        <p:nvSpPr>
          <p:cNvPr id="13" name="テキスト ボックス 15"/>
          <p:cNvSpPr txBox="1">
            <a:spLocks noChangeArrowheads="1"/>
          </p:cNvSpPr>
          <p:nvPr/>
        </p:nvSpPr>
        <p:spPr bwMode="auto">
          <a:xfrm>
            <a:off x="3683000" y="1512888"/>
            <a:ext cx="1630363" cy="368300"/>
          </a:xfrm>
          <a:prstGeom prst="rect">
            <a:avLst/>
          </a:prstGeom>
          <a:noFill/>
          <a:ln w="9525">
            <a:noFill/>
            <a:miter lim="800000"/>
            <a:headEnd/>
            <a:tailEnd/>
          </a:ln>
        </p:spPr>
        <p:txBody>
          <a:bodyPr wrap="none">
            <a:spAutoFit/>
          </a:bodyPr>
          <a:lstStyle/>
          <a:p>
            <a:r>
              <a:rPr lang="ja-JP" altLang="en-US" sz="1800" dirty="0">
                <a:latin typeface="HGP創英角ｺﾞｼｯｸUB" pitchFamily="50" charset="-128"/>
                <a:ea typeface="HGP創英角ｺﾞｼｯｸUB" pitchFamily="50" charset="-128"/>
              </a:rPr>
              <a:t>北海道クラウド</a:t>
            </a:r>
          </a:p>
        </p:txBody>
      </p:sp>
      <p:sp>
        <p:nvSpPr>
          <p:cNvPr id="14" name="テキスト ボックス 16"/>
          <p:cNvSpPr txBox="1">
            <a:spLocks noChangeArrowheads="1"/>
          </p:cNvSpPr>
          <p:nvPr/>
        </p:nvSpPr>
        <p:spPr bwMode="auto">
          <a:xfrm>
            <a:off x="395536" y="414908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九州クラウド</a:t>
            </a:r>
          </a:p>
        </p:txBody>
      </p:sp>
      <p:sp>
        <p:nvSpPr>
          <p:cNvPr id="15" name="テキスト ボックス 17"/>
          <p:cNvSpPr txBox="1">
            <a:spLocks noChangeArrowheads="1"/>
          </p:cNvSpPr>
          <p:nvPr/>
        </p:nvSpPr>
        <p:spPr bwMode="auto">
          <a:xfrm>
            <a:off x="2878138" y="40767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東海クラウド</a:t>
            </a:r>
          </a:p>
        </p:txBody>
      </p:sp>
      <p:sp>
        <p:nvSpPr>
          <p:cNvPr id="16" name="テキスト ボックス 18"/>
          <p:cNvSpPr txBox="1">
            <a:spLocks noChangeArrowheads="1"/>
          </p:cNvSpPr>
          <p:nvPr/>
        </p:nvSpPr>
        <p:spPr bwMode="auto">
          <a:xfrm>
            <a:off x="1849438" y="29972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関西クラウド</a:t>
            </a:r>
          </a:p>
        </p:txBody>
      </p:sp>
      <p:sp>
        <p:nvSpPr>
          <p:cNvPr id="17" name="テキスト ボックス 19"/>
          <p:cNvSpPr txBox="1">
            <a:spLocks noChangeArrowheads="1"/>
          </p:cNvSpPr>
          <p:nvPr/>
        </p:nvSpPr>
        <p:spPr bwMode="auto">
          <a:xfrm>
            <a:off x="2357438" y="4391025"/>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四国クラウド</a:t>
            </a:r>
          </a:p>
        </p:txBody>
      </p:sp>
      <p:sp>
        <p:nvSpPr>
          <p:cNvPr id="18" name="テキスト ボックス 21"/>
          <p:cNvSpPr txBox="1">
            <a:spLocks noChangeArrowheads="1"/>
          </p:cNvSpPr>
          <p:nvPr/>
        </p:nvSpPr>
        <p:spPr bwMode="auto">
          <a:xfrm>
            <a:off x="2601913" y="262255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北陸クラウド</a:t>
            </a:r>
          </a:p>
        </p:txBody>
      </p:sp>
      <p:sp>
        <p:nvSpPr>
          <p:cNvPr id="19" name="テキスト ボックス 1"/>
          <p:cNvSpPr txBox="1">
            <a:spLocks noChangeArrowheads="1"/>
          </p:cNvSpPr>
          <p:nvPr/>
        </p:nvSpPr>
        <p:spPr bwMode="auto">
          <a:xfrm>
            <a:off x="3131840" y="5013176"/>
            <a:ext cx="6012160" cy="1077218"/>
          </a:xfrm>
          <a:prstGeom prst="rect">
            <a:avLst/>
          </a:prstGeom>
          <a:noFill/>
          <a:ln w="9525">
            <a:noFill/>
            <a:miter lim="800000"/>
            <a:headEnd/>
            <a:tailEnd/>
          </a:ln>
        </p:spPr>
        <p:txBody>
          <a:bodyPr wrap="square">
            <a:spAutoFit/>
          </a:bodyPr>
          <a:lstStyle/>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地域クラウドが普及</a:t>
            </a:r>
            <a:endParaRPr lang="en-US" altLang="ja-JP" sz="3200" dirty="0">
              <a:solidFill>
                <a:schemeClr val="bg1"/>
              </a:solidFill>
              <a:latin typeface="HGP創英角ｺﾞｼｯｸUB" pitchFamily="50" charset="-128"/>
              <a:ea typeface="HGP創英角ｺﾞｼｯｸUB" pitchFamily="50" charset="-128"/>
            </a:endParaRPr>
          </a:p>
          <a:p>
            <a:pPr marL="342900" indent="-342900">
              <a:buFont typeface="Arial" pitchFamily="34" charset="0"/>
              <a:buChar char="•"/>
            </a:pPr>
            <a:r>
              <a:rPr lang="ja-JP" altLang="en-US" sz="3200" dirty="0" smtClean="0">
                <a:solidFill>
                  <a:schemeClr val="bg1"/>
                </a:solidFill>
                <a:latin typeface="HGP創英角ｺﾞｼｯｸUB" pitchFamily="50" charset="-128"/>
                <a:ea typeface="HGP創英角ｺﾞｼｯｸUB" pitchFamily="50" charset="-128"/>
              </a:rPr>
              <a:t>インタークラウド基盤により連携</a:t>
            </a:r>
            <a:r>
              <a:rPr lang="en-US" altLang="ja-JP" sz="3200" dirty="0" smtClean="0">
                <a:solidFill>
                  <a:schemeClr val="bg1"/>
                </a:solidFill>
                <a:latin typeface="HGP創英角ｺﾞｼｯｸUB" pitchFamily="50" charset="-128"/>
                <a:ea typeface="HGP創英角ｺﾞｼｯｸUB" pitchFamily="50" charset="-128"/>
              </a:rPr>
              <a:t>     </a:t>
            </a:r>
            <a:endParaRPr lang="ja-JP" altLang="en-US" sz="3200" dirty="0">
              <a:solidFill>
                <a:schemeClr val="bg1"/>
              </a:solidFill>
              <a:latin typeface="HGP創英角ｺﾞｼｯｸUB" pitchFamily="50" charset="-128"/>
              <a:ea typeface="HGP創英角ｺﾞｼｯｸUB" pitchFamily="50" charset="-128"/>
            </a:endParaRPr>
          </a:p>
        </p:txBody>
      </p:sp>
      <p:sp>
        <p:nvSpPr>
          <p:cNvPr id="20" name="テキスト ボックス 20"/>
          <p:cNvSpPr txBox="1">
            <a:spLocks noChangeArrowheads="1"/>
          </p:cNvSpPr>
          <p:nvPr/>
        </p:nvSpPr>
        <p:spPr bwMode="auto">
          <a:xfrm>
            <a:off x="4479925" y="2578100"/>
            <a:ext cx="1400175" cy="369888"/>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東北クラウド</a:t>
            </a:r>
          </a:p>
        </p:txBody>
      </p:sp>
      <p:pic>
        <p:nvPicPr>
          <p:cNvPr id="21"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2514600" y="3643313"/>
            <a:ext cx="642938" cy="642937"/>
          </a:xfrm>
          <a:prstGeom prst="rect">
            <a:avLst/>
          </a:prstGeom>
          <a:noFill/>
          <a:ln w="9525">
            <a:noFill/>
            <a:miter lim="800000"/>
            <a:headEnd/>
            <a:tailEnd/>
          </a:ln>
        </p:spPr>
      </p:pic>
      <p:pic>
        <p:nvPicPr>
          <p:cNvPr id="22"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1790700" y="3959225"/>
            <a:ext cx="642938" cy="642938"/>
          </a:xfrm>
          <a:prstGeom prst="rect">
            <a:avLst/>
          </a:prstGeom>
          <a:noFill/>
          <a:ln w="9525">
            <a:noFill/>
            <a:miter lim="800000"/>
            <a:headEnd/>
            <a:tailEnd/>
          </a:ln>
        </p:spPr>
      </p:pic>
      <p:pic>
        <p:nvPicPr>
          <p:cNvPr id="23"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3157538" y="3157538"/>
            <a:ext cx="642937" cy="642937"/>
          </a:xfrm>
          <a:prstGeom prst="rect">
            <a:avLst/>
          </a:prstGeom>
          <a:noFill/>
          <a:ln w="9525">
            <a:noFill/>
            <a:miter lim="800000"/>
            <a:headEnd/>
            <a:tailEnd/>
          </a:ln>
        </p:spPr>
      </p:pic>
      <p:pic>
        <p:nvPicPr>
          <p:cNvPr id="24" name="Picture 6" descr="C:\Users\nobukazu\AppData\Local\Microsoft\Windows\Temporary Internet Files\Content.IE5\WL7QQAY5\MC900434845[1].png"/>
          <p:cNvPicPr>
            <a:picLocks noChangeAspect="1" noChangeArrowheads="1"/>
          </p:cNvPicPr>
          <p:nvPr/>
        </p:nvPicPr>
        <p:blipFill>
          <a:blip r:embed="rId4" cstate="print"/>
          <a:srcRect/>
          <a:stretch>
            <a:fillRect/>
          </a:stretch>
        </p:blipFill>
        <p:spPr bwMode="auto">
          <a:xfrm>
            <a:off x="5976938" y="1443038"/>
            <a:ext cx="642937" cy="642937"/>
          </a:xfrm>
          <a:prstGeom prst="rect">
            <a:avLst/>
          </a:prstGeom>
          <a:noFill/>
          <a:ln w="9525">
            <a:noFill/>
            <a:miter lim="800000"/>
            <a:headEnd/>
            <a:tailEnd/>
          </a:ln>
        </p:spPr>
      </p:pic>
      <p:cxnSp>
        <p:nvCxnSpPr>
          <p:cNvPr id="25" name="直線コネクタ 24"/>
          <p:cNvCxnSpPr/>
          <p:nvPr/>
        </p:nvCxnSpPr>
        <p:spPr>
          <a:xfrm>
            <a:off x="4427538" y="2781300"/>
            <a:ext cx="52387" cy="498475"/>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直線コネクタ 25"/>
          <p:cNvCxnSpPr/>
          <p:nvPr/>
        </p:nvCxnSpPr>
        <p:spPr>
          <a:xfrm flipH="1">
            <a:off x="2959100" y="3795713"/>
            <a:ext cx="1238250" cy="169862"/>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直線コネクタ 26"/>
          <p:cNvCxnSpPr/>
          <p:nvPr/>
        </p:nvCxnSpPr>
        <p:spPr>
          <a:xfrm>
            <a:off x="3578225" y="3489325"/>
            <a:ext cx="633413" cy="84138"/>
          </a:xfrm>
          <a:prstGeom prst="line">
            <a:avLst/>
          </a:prstGeom>
        </p:spPr>
        <p:style>
          <a:lnRef idx="2">
            <a:schemeClr val="dk1"/>
          </a:lnRef>
          <a:fillRef idx="0">
            <a:schemeClr val="dk1"/>
          </a:fillRef>
          <a:effectRef idx="1">
            <a:schemeClr val="dk1"/>
          </a:effectRef>
          <a:fontRef idx="minor">
            <a:schemeClr val="tx1"/>
          </a:fontRef>
        </p:style>
      </p:cxnSp>
      <p:cxnSp>
        <p:nvCxnSpPr>
          <p:cNvPr id="28" name="直線コネクタ 27"/>
          <p:cNvCxnSpPr/>
          <p:nvPr/>
        </p:nvCxnSpPr>
        <p:spPr>
          <a:xfrm flipH="1">
            <a:off x="2195513" y="3933825"/>
            <a:ext cx="2016125" cy="431800"/>
          </a:xfrm>
          <a:prstGeom prst="line">
            <a:avLst/>
          </a:prstGeom>
        </p:spPr>
        <p:style>
          <a:lnRef idx="2">
            <a:schemeClr val="dk1"/>
          </a:lnRef>
          <a:fillRef idx="0">
            <a:schemeClr val="dk1"/>
          </a:fillRef>
          <a:effectRef idx="1">
            <a:schemeClr val="dk1"/>
          </a:effectRef>
          <a:fontRef idx="minor">
            <a:schemeClr val="tx1"/>
          </a:fontRef>
        </p:style>
      </p:cxnSp>
      <p:cxnSp>
        <p:nvCxnSpPr>
          <p:cNvPr id="29" name="直線コネクタ 28"/>
          <p:cNvCxnSpPr/>
          <p:nvPr/>
        </p:nvCxnSpPr>
        <p:spPr>
          <a:xfrm flipV="1">
            <a:off x="4716463" y="1941513"/>
            <a:ext cx="1462087" cy="1487487"/>
          </a:xfrm>
          <a:prstGeom prst="line">
            <a:avLst/>
          </a:prstGeom>
        </p:spPr>
        <p:style>
          <a:lnRef idx="2">
            <a:schemeClr val="dk1"/>
          </a:lnRef>
          <a:fillRef idx="0">
            <a:schemeClr val="dk1"/>
          </a:fillRef>
          <a:effectRef idx="1">
            <a:schemeClr val="dk1"/>
          </a:effectRef>
          <a:fontRef idx="minor">
            <a:schemeClr val="tx1"/>
          </a:fontRef>
        </p:style>
      </p:cxnSp>
      <p:sp>
        <p:nvSpPr>
          <p:cNvPr id="30" name="テキスト ボックス 17"/>
          <p:cNvSpPr txBox="1">
            <a:spLocks noChangeArrowheads="1"/>
          </p:cNvSpPr>
          <p:nvPr/>
        </p:nvSpPr>
        <p:spPr bwMode="auto">
          <a:xfrm>
            <a:off x="4692650" y="3962400"/>
            <a:ext cx="1400175" cy="368300"/>
          </a:xfrm>
          <a:prstGeom prst="rect">
            <a:avLst/>
          </a:prstGeom>
          <a:noFill/>
          <a:ln w="9525">
            <a:noFill/>
            <a:miter lim="800000"/>
            <a:headEnd/>
            <a:tailEnd/>
          </a:ln>
        </p:spPr>
        <p:txBody>
          <a:bodyPr wrap="none">
            <a:spAutoFit/>
          </a:bodyPr>
          <a:lstStyle/>
          <a:p>
            <a:r>
              <a:rPr lang="ja-JP" altLang="en-US" sz="1800">
                <a:latin typeface="HGP創英角ｺﾞｼｯｸUB" pitchFamily="50" charset="-128"/>
                <a:ea typeface="HGP創英角ｺﾞｼｯｸUB" pitchFamily="50" charset="-128"/>
              </a:rPr>
              <a:t>関東クラウド</a:t>
            </a:r>
          </a:p>
        </p:txBody>
      </p:sp>
      <p:sp>
        <p:nvSpPr>
          <p:cNvPr id="31" name="AutoShape 587"/>
          <p:cNvSpPr>
            <a:spLocks noChangeArrowheads="1"/>
          </p:cNvSpPr>
          <p:nvPr/>
        </p:nvSpPr>
        <p:spPr bwMode="auto">
          <a:xfrm rot="19517060">
            <a:off x="1847292" y="2530765"/>
            <a:ext cx="4925947" cy="1580445"/>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2" name="テキスト ボックス 6"/>
          <p:cNvSpPr txBox="1">
            <a:spLocks noChangeArrowheads="1"/>
          </p:cNvSpPr>
          <p:nvPr/>
        </p:nvSpPr>
        <p:spPr bwMode="auto">
          <a:xfrm>
            <a:off x="4990090" y="908720"/>
            <a:ext cx="1382110"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地域クラウド</a:t>
            </a:r>
            <a:endParaRPr lang="ja-JP" altLang="en-US" dirty="0">
              <a:solidFill>
                <a:srgbClr val="FF0000"/>
              </a:solidFill>
              <a:latin typeface="HGP創英角ｺﾞｼｯｸUB" pitchFamily="50" charset="-128"/>
              <a:ea typeface="HGP創英角ｺﾞｼｯｸUB" pitchFamily="50" charset="-128"/>
            </a:endParaRPr>
          </a:p>
        </p:txBody>
      </p:sp>
      <p:sp>
        <p:nvSpPr>
          <p:cNvPr id="33" name="AutoShape 587"/>
          <p:cNvSpPr>
            <a:spLocks noChangeArrowheads="1"/>
          </p:cNvSpPr>
          <p:nvPr/>
        </p:nvSpPr>
        <p:spPr bwMode="auto">
          <a:xfrm rot="19517060">
            <a:off x="319813" y="1344838"/>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4" name="AutoShape 587"/>
          <p:cNvSpPr>
            <a:spLocks noChangeArrowheads="1"/>
          </p:cNvSpPr>
          <p:nvPr/>
        </p:nvSpPr>
        <p:spPr bwMode="auto">
          <a:xfrm rot="19517060">
            <a:off x="6296478" y="2689786"/>
            <a:ext cx="2618570" cy="1311207"/>
          </a:xfrm>
          <a:prstGeom prst="cloudCallout">
            <a:avLst>
              <a:gd name="adj1" fmla="val -2005"/>
              <a:gd name="adj2" fmla="val -4588"/>
            </a:avLst>
          </a:prstGeom>
          <a:solidFill>
            <a:schemeClr val="bg1">
              <a:lumMod val="85000"/>
              <a:alpha val="22000"/>
            </a:schemeClr>
          </a:solidFill>
          <a:ln>
            <a:solidFill>
              <a:schemeClr val="bg1">
                <a:lumMod val="95000"/>
              </a:schemeClr>
            </a:solidFill>
            <a:headEnd/>
            <a:tailEnd/>
          </a:ln>
        </p:spPr>
        <p:style>
          <a:lnRef idx="1">
            <a:schemeClr val="accent2"/>
          </a:lnRef>
          <a:fillRef idx="2">
            <a:schemeClr val="accent2"/>
          </a:fillRef>
          <a:effectRef idx="1">
            <a:schemeClr val="accent2"/>
          </a:effectRef>
          <a:fontRef idx="minor">
            <a:schemeClr val="dk1"/>
          </a:fontRef>
        </p:style>
        <p:txBody>
          <a:bodyPr anchor="ctr"/>
          <a:lstStyle/>
          <a:p>
            <a:pPr marL="323850" indent="-323850" algn="ctr" defTabSz="844550">
              <a:spcBef>
                <a:spcPct val="20000"/>
              </a:spcBef>
              <a:defRPr/>
            </a:pPr>
            <a:r>
              <a:rPr lang="ja-JP" altLang="en-US" sz="1800" dirty="0">
                <a:solidFill>
                  <a:srgbClr val="FFFFFF"/>
                </a:solidFill>
                <a:latin typeface="Verdana" pitchFamily="34" charset="0"/>
                <a:ea typeface="HGS創英角ｺﾞｼｯｸUB" pitchFamily="50" charset="-128"/>
              </a:rPr>
              <a:t>　</a:t>
            </a:r>
          </a:p>
        </p:txBody>
      </p:sp>
      <p:sp>
        <p:nvSpPr>
          <p:cNvPr id="35" name="テキスト ボックス 15"/>
          <p:cNvSpPr txBox="1">
            <a:spLocks noChangeArrowheads="1"/>
          </p:cNvSpPr>
          <p:nvPr/>
        </p:nvSpPr>
        <p:spPr bwMode="auto">
          <a:xfrm>
            <a:off x="6948264" y="3140968"/>
            <a:ext cx="1140056" cy="646331"/>
          </a:xfrm>
          <a:prstGeom prst="rect">
            <a:avLst/>
          </a:prstGeom>
          <a:noFill/>
          <a:ln w="9525">
            <a:noFill/>
            <a:miter lim="800000"/>
            <a:headEnd/>
            <a:tailEnd/>
          </a:ln>
        </p:spPr>
        <p:txBody>
          <a:bodyPr wrap="none">
            <a:spAutoFit/>
          </a:bodyPr>
          <a:lstStyle/>
          <a:p>
            <a:r>
              <a:rPr lang="ja-JP" altLang="en-US" dirty="0" smtClean="0">
                <a:latin typeface="HGP創英角ｺﾞｼｯｸUB" pitchFamily="50" charset="-128"/>
                <a:ea typeface="HGP創英角ｺﾞｼｯｸUB" pitchFamily="50" charset="-128"/>
              </a:rPr>
              <a:t>パブリック</a:t>
            </a:r>
            <a:endParaRPr lang="en-US" altLang="ja-JP" dirty="0" smtClean="0">
              <a:latin typeface="HGP創英角ｺﾞｼｯｸUB" pitchFamily="50" charset="-128"/>
              <a:ea typeface="HGP創英角ｺﾞｼｯｸUB" pitchFamily="50" charset="-128"/>
            </a:endParaRPr>
          </a:p>
          <a:p>
            <a:r>
              <a:rPr lang="ja-JP" altLang="en-US" sz="1800" dirty="0" smtClean="0">
                <a:latin typeface="HGP創英角ｺﾞｼｯｸUB" pitchFamily="50" charset="-128"/>
                <a:ea typeface="HGP創英角ｺﾞｼｯｸUB" pitchFamily="50" charset="-128"/>
              </a:rPr>
              <a:t>クラウド</a:t>
            </a:r>
            <a:endParaRPr lang="ja-JP" altLang="en-US" sz="1800" dirty="0">
              <a:latin typeface="HGP創英角ｺﾞｼｯｸUB" pitchFamily="50" charset="-128"/>
              <a:ea typeface="HGP創英角ｺﾞｼｯｸUB" pitchFamily="50" charset="-128"/>
            </a:endParaRPr>
          </a:p>
        </p:txBody>
      </p:sp>
      <p:sp>
        <p:nvSpPr>
          <p:cNvPr id="36" name="テキスト ボックス 15"/>
          <p:cNvSpPr txBox="1">
            <a:spLocks noChangeArrowheads="1"/>
          </p:cNvSpPr>
          <p:nvPr/>
        </p:nvSpPr>
        <p:spPr bwMode="auto">
          <a:xfrm>
            <a:off x="971600" y="1700808"/>
            <a:ext cx="1382110" cy="369332"/>
          </a:xfrm>
          <a:prstGeom prst="rect">
            <a:avLst/>
          </a:prstGeom>
          <a:noFill/>
          <a:ln w="9525">
            <a:noFill/>
            <a:miter lim="800000"/>
            <a:headEnd/>
            <a:tailEnd/>
          </a:ln>
        </p:spPr>
        <p:txBody>
          <a:bodyPr wrap="none">
            <a:spAutoFit/>
          </a:bodyPr>
          <a:lstStyle/>
          <a:p>
            <a:r>
              <a:rPr lang="ja-JP" altLang="en-US" sz="1800" dirty="0" smtClean="0">
                <a:latin typeface="HGP創英角ｺﾞｼｯｸUB" pitchFamily="50" charset="-128"/>
                <a:ea typeface="HGP創英角ｺﾞｼｯｸUB" pitchFamily="50" charset="-128"/>
              </a:rPr>
              <a:t>海外クラウド</a:t>
            </a:r>
            <a:endParaRPr lang="ja-JP" altLang="en-US" sz="1800" dirty="0">
              <a:latin typeface="HGP創英角ｺﾞｼｯｸUB" pitchFamily="50" charset="-128"/>
              <a:ea typeface="HGP創英角ｺﾞｼｯｸUB" pitchFamily="50" charset="-128"/>
            </a:endParaRPr>
          </a:p>
        </p:txBody>
      </p:sp>
      <p:cxnSp>
        <p:nvCxnSpPr>
          <p:cNvPr id="37" name="直線コネクタ 36"/>
          <p:cNvCxnSpPr/>
          <p:nvPr/>
        </p:nvCxnSpPr>
        <p:spPr>
          <a:xfrm>
            <a:off x="2411760" y="2060848"/>
            <a:ext cx="172819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endCxn id="34" idx="0"/>
          </p:cNvCxnSpPr>
          <p:nvPr/>
        </p:nvCxnSpPr>
        <p:spPr>
          <a:xfrm>
            <a:off x="5364088" y="3501008"/>
            <a:ext cx="1172134" cy="5854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タイトル 1"/>
          <p:cNvSpPr txBox="1">
            <a:spLocks/>
          </p:cNvSpPr>
          <p:nvPr/>
        </p:nvSpPr>
        <p:spPr bwMode="auto">
          <a:xfrm>
            <a:off x="179512" y="188640"/>
            <a:ext cx="6984776"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4000" b="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アカデミックコミュニティクラウド</a:t>
            </a:r>
            <a:endParaRPr kumimoji="1" lang="ja-JP" altLang="en-US" sz="4000" b="0" i="0" u="none" strike="noStrike" kern="120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2" name="テキスト ボックス 6"/>
          <p:cNvSpPr txBox="1">
            <a:spLocks noChangeArrowheads="1"/>
          </p:cNvSpPr>
          <p:nvPr/>
        </p:nvSpPr>
        <p:spPr bwMode="auto">
          <a:xfrm>
            <a:off x="3644280" y="3077344"/>
            <a:ext cx="2143536" cy="369332"/>
          </a:xfrm>
          <a:prstGeom prst="rect">
            <a:avLst/>
          </a:prstGeom>
          <a:noFill/>
          <a:ln w="9525">
            <a:noFill/>
            <a:miter lim="800000"/>
            <a:headEnd/>
            <a:tailEnd/>
          </a:ln>
        </p:spPr>
        <p:txBody>
          <a:bodyPr wrap="none">
            <a:spAutoFit/>
          </a:bodyPr>
          <a:lstStyle/>
          <a:p>
            <a:r>
              <a:rPr lang="ja-JP" altLang="en-US" dirty="0" smtClean="0">
                <a:solidFill>
                  <a:srgbClr val="FF0000"/>
                </a:solidFill>
                <a:latin typeface="HGP創英角ｺﾞｼｯｸUB" pitchFamily="50" charset="-128"/>
                <a:ea typeface="HGP創英角ｺﾞｼｯｸUB" pitchFamily="50" charset="-128"/>
              </a:rPr>
              <a:t>インタークラウド基盤</a:t>
            </a:r>
            <a:endParaRPr lang="ja-JP" altLang="en-US" dirty="0">
              <a:solidFill>
                <a:srgbClr val="FF0000"/>
              </a:solidFill>
              <a:latin typeface="HGP創英角ｺﾞｼｯｸUB" pitchFamily="50" charset="-128"/>
              <a:ea typeface="HGP創英角ｺﾞｼｯｸUB" pitchFamily="50" charset="-128"/>
            </a:endParaRPr>
          </a:p>
        </p:txBody>
      </p:sp>
      <p:sp>
        <p:nvSpPr>
          <p:cNvPr id="4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p:cNvCxnSpPr/>
          <p:nvPr/>
        </p:nvCxnSpPr>
        <p:spPr>
          <a:xfrm flipV="1">
            <a:off x="1547664" y="518915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a:off x="1547664" y="436510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直線コネクタ 154"/>
          <p:cNvCxnSpPr>
            <a:stCxn id="153" idx="3"/>
            <a:endCxn id="14" idx="1"/>
          </p:cNvCxnSpPr>
          <p:nvPr/>
        </p:nvCxnSpPr>
        <p:spPr>
          <a:xfrm flipV="1">
            <a:off x="1547664" y="2996183"/>
            <a:ext cx="1491208" cy="18406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2771800" y="177281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27" name="テキスト ボックス 26"/>
          <p:cNvSpPr txBox="1"/>
          <p:nvPr/>
        </p:nvSpPr>
        <p:spPr>
          <a:xfrm>
            <a:off x="3276110"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kumimoji="1" lang="en-US" altLang="ja-JP" dirty="0" smtClean="0">
                <a:solidFill>
                  <a:schemeClr val="tx2">
                    <a:lumMod val="50000"/>
                  </a:schemeClr>
                </a:solidFill>
                <a:latin typeface="HGPｺﾞｼｯｸE" pitchFamily="50" charset="-128"/>
                <a:ea typeface="HGPｺﾞｼｯｸE" pitchFamily="50" charset="-128"/>
              </a:rPr>
              <a:t>(compute)</a:t>
            </a:r>
            <a:endParaRPr kumimoji="1" lang="ja-JP" altLang="en-US" dirty="0">
              <a:solidFill>
                <a:schemeClr val="tx2">
                  <a:lumMod val="50000"/>
                </a:schemeClr>
              </a:solidFill>
              <a:latin typeface="HGPｺﾞｼｯｸE" pitchFamily="50" charset="-128"/>
              <a:ea typeface="HGPｺﾞｼｯｸE" pitchFamily="50" charset="-128"/>
            </a:endParaRPr>
          </a:p>
        </p:txBody>
      </p:sp>
      <p:sp>
        <p:nvSpPr>
          <p:cNvPr id="60" name="角丸四角形 59"/>
          <p:cNvSpPr/>
          <p:nvPr/>
        </p:nvSpPr>
        <p:spPr>
          <a:xfrm>
            <a:off x="251520" y="177281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sp>
        <p:nvSpPr>
          <p:cNvPr id="67" name="テキスト ボックス 66"/>
          <p:cNvSpPr txBox="1"/>
          <p:nvPr/>
        </p:nvSpPr>
        <p:spPr>
          <a:xfrm>
            <a:off x="251520" y="1126485"/>
            <a:ext cx="1544012" cy="400110"/>
          </a:xfrm>
          <a:prstGeom prst="rect">
            <a:avLst/>
          </a:prstGeom>
          <a:noFill/>
        </p:spPr>
        <p:txBody>
          <a:bodyPr wrap="none" rtlCol="0">
            <a:spAutoFit/>
          </a:bodyPr>
          <a:lstStyle/>
          <a:p>
            <a:r>
              <a:rPr kumimoji="1" lang="ja-JP" altLang="en-US" sz="2000" dirty="0" smtClean="0">
                <a:solidFill>
                  <a:schemeClr val="tx2">
                    <a:lumMod val="50000"/>
                  </a:schemeClr>
                </a:solidFill>
                <a:latin typeface="HGPｺﾞｼｯｸE" pitchFamily="50" charset="-128"/>
                <a:ea typeface="HGPｺﾞｼｯｸE" pitchFamily="50" charset="-128"/>
              </a:rPr>
              <a:t>大学クラウド</a:t>
            </a:r>
            <a:endParaRPr kumimoji="1" lang="ja-JP" altLang="en-US" sz="2000" dirty="0">
              <a:solidFill>
                <a:schemeClr val="tx2">
                  <a:lumMod val="50000"/>
                </a:schemeClr>
              </a:solidFill>
              <a:latin typeface="HGPｺﾞｼｯｸE" pitchFamily="50" charset="-128"/>
              <a:ea typeface="HGPｺﾞｼｯｸE" pitchFamily="50" charset="-128"/>
            </a:endParaRPr>
          </a:p>
        </p:txBody>
      </p:sp>
      <p:cxnSp>
        <p:nvCxnSpPr>
          <p:cNvPr id="68" name="直線コネクタ 67"/>
          <p:cNvCxnSpPr>
            <a:stCxn id="57" idx="3"/>
            <a:endCxn id="24" idx="1"/>
          </p:cNvCxnSpPr>
          <p:nvPr/>
        </p:nvCxnSpPr>
        <p:spPr>
          <a:xfrm>
            <a:off x="1547664" y="2172134"/>
            <a:ext cx="1491208" cy="210372"/>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 name="グループ化 73"/>
          <p:cNvGrpSpPr/>
          <p:nvPr/>
        </p:nvGrpSpPr>
        <p:grpSpPr>
          <a:xfrm>
            <a:off x="3038872" y="2781744"/>
            <a:ext cx="1233023" cy="428877"/>
            <a:chOff x="5220072" y="1556792"/>
            <a:chExt cx="1296144" cy="576064"/>
          </a:xfrm>
        </p:grpSpPr>
        <p:pic>
          <p:nvPicPr>
            <p:cNvPr id="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7" name="円柱 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 name="円柱 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 name="円柱 1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3" name="円柱 1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4" name="正方形/長方形 1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3" name="グループ化 74"/>
          <p:cNvGrpSpPr/>
          <p:nvPr/>
        </p:nvGrpSpPr>
        <p:grpSpPr>
          <a:xfrm>
            <a:off x="3038872" y="2168067"/>
            <a:ext cx="1233023" cy="428877"/>
            <a:chOff x="5220072" y="1556792"/>
            <a:chExt cx="1296144" cy="576064"/>
          </a:xfrm>
        </p:grpSpPr>
        <p:pic>
          <p:nvPicPr>
            <p:cNvPr id="16"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7" name="円柱 16"/>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8"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9" name="円柱 18"/>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0"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21" name="円柱 20"/>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22"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23" name="円柱 22"/>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24" name="正方形/長方形 23"/>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58" name="直線矢印コネクタ 57"/>
          <p:cNvCxnSpPr/>
          <p:nvPr/>
        </p:nvCxnSpPr>
        <p:spPr>
          <a:xfrm flipH="1">
            <a:off x="4271895" y="238250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283968" y="292494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83" name="グループ化 82"/>
          <p:cNvGrpSpPr/>
          <p:nvPr/>
        </p:nvGrpSpPr>
        <p:grpSpPr>
          <a:xfrm>
            <a:off x="4499992" y="2178238"/>
            <a:ext cx="1296130" cy="1250762"/>
            <a:chOff x="5115399" y="2564904"/>
            <a:chExt cx="2037168" cy="1965862"/>
          </a:xfrm>
        </p:grpSpPr>
        <p:sp>
          <p:nvSpPr>
            <p:cNvPr id="28" name="正方形/長方形 27"/>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29"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30" name="円柱 29"/>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1"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32" name="円柱 31"/>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34" name="円柱 33"/>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5"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36" name="円柱 35"/>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7"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38" name="円柱 37"/>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40" name="円柱 39"/>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1"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42" name="円柱 41"/>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3"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44" name="円柱 43"/>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5"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46" name="円柱 45"/>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7"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48" name="円柱 47"/>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49"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50" name="円柱 49"/>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1"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52" name="円柱 51"/>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70" name="テキスト ボックス 69"/>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72" name="テキスト ボックス 71"/>
          <p:cNvSpPr txBox="1"/>
          <p:nvPr/>
        </p:nvSpPr>
        <p:spPr>
          <a:xfrm>
            <a:off x="2771800" y="17728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-A</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grpSp>
        <p:nvGrpSpPr>
          <p:cNvPr id="84" name="グループ化 83"/>
          <p:cNvGrpSpPr/>
          <p:nvPr/>
        </p:nvGrpSpPr>
        <p:grpSpPr>
          <a:xfrm>
            <a:off x="611560" y="1916832"/>
            <a:ext cx="936104" cy="698989"/>
            <a:chOff x="611560" y="2492896"/>
            <a:chExt cx="1584176" cy="1182903"/>
          </a:xfrm>
        </p:grpSpPr>
        <p:pic>
          <p:nvPicPr>
            <p:cNvPr id="5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54" name="円柱 5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5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56" name="円柱 5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57" name="正方形/長方形 5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74" name="テキスト ボックス 7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-A</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78" name="タイトル 1"/>
          <p:cNvSpPr txBox="1">
            <a:spLocks/>
          </p:cNvSpPr>
          <p:nvPr/>
        </p:nvSpPr>
        <p:spPr>
          <a:xfrm>
            <a:off x="467544" y="-99392"/>
            <a:ext cx="8229600" cy="692696"/>
          </a:xfrm>
          <a:prstGeom prst="rect">
            <a:avLst/>
          </a:prstGeom>
        </p:spPr>
        <p:txBody>
          <a:bodyPr/>
          <a:lstStyle/>
          <a:p>
            <a:pPr lvl="0" algn="ctr" eaLnBrk="0" hangingPunct="0"/>
            <a:r>
              <a:rPr lang="ja-JP" altLang="en-US" sz="3600" dirty="0" smtClean="0">
                <a:latin typeface="HGPｺﾞｼｯｸE" pitchFamily="50" charset="-128"/>
                <a:ea typeface="HGPｺﾞｼｯｸE" pitchFamily="50" charset="-128"/>
                <a:cs typeface="+mj-cs"/>
              </a:rPr>
              <a:t>インタークラウド基盤</a:t>
            </a:r>
            <a:endParaRPr kumimoji="1" lang="ja-JP" altLang="en-US" sz="36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79" name="タイトル 1"/>
          <p:cNvSpPr txBox="1">
            <a:spLocks/>
          </p:cNvSpPr>
          <p:nvPr/>
        </p:nvSpPr>
        <p:spPr>
          <a:xfrm>
            <a:off x="467544" y="449288"/>
            <a:ext cx="8229600" cy="692696"/>
          </a:xfrm>
          <a:prstGeom prst="rect">
            <a:avLst/>
          </a:prstGeom>
        </p:spPr>
        <p:txBody>
          <a:bodyPr/>
          <a:lstStyle/>
          <a:p>
            <a:pPr lvl="0" algn="ctr" eaLnBrk="0" hangingPunct="0"/>
            <a:r>
              <a:rPr lang="en-US" altLang="ja-JP" sz="2400" dirty="0" smtClean="0">
                <a:latin typeface="HGPｺﾞｼｯｸE" pitchFamily="50" charset="-128"/>
                <a:ea typeface="HGPｺﾞｼｯｸE" pitchFamily="50" charset="-128"/>
                <a:cs typeface="+mj-cs"/>
              </a:rPr>
              <a:t>- </a:t>
            </a:r>
            <a:r>
              <a:rPr lang="ja-JP" altLang="en-US" sz="2400" dirty="0" smtClean="0">
                <a:latin typeface="HGPｺﾞｼｯｸE" pitchFamily="50" charset="-128"/>
                <a:ea typeface="HGPｺﾞｼｯｸE" pitchFamily="50" charset="-128"/>
                <a:cs typeface="+mj-cs"/>
              </a:rPr>
              <a:t>アカデミックコミュニティクラウドの</a:t>
            </a:r>
            <a:r>
              <a:rPr lang="en-US" altLang="ja-JP" sz="2400" dirty="0" smtClean="0">
                <a:latin typeface="HGPｺﾞｼｯｸE" pitchFamily="50" charset="-128"/>
                <a:ea typeface="HGPｺﾞｼｯｸE" pitchFamily="50" charset="-128"/>
                <a:cs typeface="+mj-cs"/>
              </a:rPr>
              <a:t>Hub -</a:t>
            </a:r>
            <a:endParaRPr kumimoji="1" lang="ja-JP" altLang="en-US" sz="2400" i="0" u="none" strike="noStrike" kern="1200" cap="none" spc="0" normalizeH="0" baseline="0" noProof="0" dirty="0" smtClean="0">
              <a:ln>
                <a:noFill/>
              </a:ln>
              <a:solidFill>
                <a:schemeClr val="tx1"/>
              </a:solidFill>
              <a:effectLst/>
              <a:uLnTx/>
              <a:uFillTx/>
              <a:latin typeface="HGPｺﾞｼｯｸE" pitchFamily="50" charset="-128"/>
              <a:ea typeface="HGPｺﾞｼｯｸE" pitchFamily="50" charset="-128"/>
              <a:cs typeface="+mj-cs"/>
            </a:endParaRPr>
          </a:p>
        </p:txBody>
      </p:sp>
      <p:sp>
        <p:nvSpPr>
          <p:cNvPr id="82" name="円柱 81"/>
          <p:cNvSpPr/>
          <p:nvPr/>
        </p:nvSpPr>
        <p:spPr>
          <a:xfrm>
            <a:off x="6732240" y="3068960"/>
            <a:ext cx="2160240" cy="12961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ja-JP" altLang="en-US" sz="1400" dirty="0" smtClean="0">
                <a:solidFill>
                  <a:schemeClr val="bg1"/>
                </a:solidFill>
                <a:latin typeface="HGPｺﾞｼｯｸE" pitchFamily="50" charset="-128"/>
                <a:ea typeface="HGPｺﾞｼｯｸE" pitchFamily="50" charset="-128"/>
              </a:rPr>
              <a:t>インタークラウド</a:t>
            </a:r>
            <a:endParaRPr lang="en-US" altLang="ja-JP" sz="1400" dirty="0" smtClean="0">
              <a:solidFill>
                <a:schemeClr val="bg1"/>
              </a:solidFill>
              <a:latin typeface="HGPｺﾞｼｯｸE" pitchFamily="50" charset="-128"/>
              <a:ea typeface="HGPｺﾞｼｯｸE" pitchFamily="50" charset="-128"/>
            </a:endParaRPr>
          </a:p>
          <a:p>
            <a:pPr algn="ctr" fontAlgn="auto">
              <a:spcBef>
                <a:spcPts val="0"/>
              </a:spcBef>
              <a:spcAft>
                <a:spcPts val="0"/>
              </a:spcAft>
              <a:defRPr/>
            </a:pPr>
            <a:r>
              <a:rPr lang="en-US" altLang="ja-JP" sz="1400" dirty="0" smtClean="0">
                <a:solidFill>
                  <a:schemeClr val="bg1"/>
                </a:solidFill>
                <a:latin typeface="HGPｺﾞｼｯｸE" pitchFamily="50" charset="-128"/>
                <a:ea typeface="HGPｺﾞｼｯｸE" pitchFamily="50" charset="-128"/>
              </a:rPr>
              <a:t>Object Store Service</a:t>
            </a:r>
          </a:p>
          <a:p>
            <a:pPr algn="ctr" fontAlgn="auto">
              <a:spcBef>
                <a:spcPts val="0"/>
              </a:spcBef>
              <a:spcAft>
                <a:spcPts val="0"/>
              </a:spcAft>
              <a:defRPr/>
            </a:pPr>
            <a:r>
              <a:rPr lang="en-US" altLang="ja-JP" sz="3200" dirty="0" smtClean="0">
                <a:solidFill>
                  <a:schemeClr val="bg1"/>
                </a:solidFill>
                <a:latin typeface="HGPｺﾞｼｯｸE" pitchFamily="50" charset="-128"/>
                <a:ea typeface="HGPｺﾞｼｯｸE" pitchFamily="50" charset="-128"/>
              </a:rPr>
              <a:t>colony</a:t>
            </a:r>
            <a:endParaRPr lang="ja-JP" altLang="en-US" sz="3200" dirty="0">
              <a:solidFill>
                <a:schemeClr val="bg1"/>
              </a:solidFill>
              <a:latin typeface="HGPｺﾞｼｯｸE" pitchFamily="50" charset="-128"/>
              <a:ea typeface="HGPｺﾞｼｯｸE" pitchFamily="50" charset="-128"/>
            </a:endParaRPr>
          </a:p>
        </p:txBody>
      </p:sp>
      <p:sp>
        <p:nvSpPr>
          <p:cNvPr id="92" name="テキスト ボックス 91"/>
          <p:cNvSpPr txBox="1"/>
          <p:nvPr/>
        </p:nvSpPr>
        <p:spPr>
          <a:xfrm>
            <a:off x="6660486" y="1054477"/>
            <a:ext cx="2204450" cy="646331"/>
          </a:xfrm>
          <a:prstGeom prst="rect">
            <a:avLst/>
          </a:prstGeom>
          <a:noFill/>
        </p:spPr>
        <p:txBody>
          <a:bodyPr wrap="none" rtlCol="0">
            <a:spAutoFit/>
          </a:bodyPr>
          <a:lstStyle/>
          <a:p>
            <a:pPr algn="ctr"/>
            <a:r>
              <a:rPr kumimoji="1" lang="ja-JP" altLang="en-US" dirty="0" smtClean="0">
                <a:solidFill>
                  <a:schemeClr val="tx2">
                    <a:lumMod val="50000"/>
                  </a:schemeClr>
                </a:solidFill>
                <a:latin typeface="HGPｺﾞｼｯｸE" pitchFamily="50" charset="-128"/>
                <a:ea typeface="HGPｺﾞｼｯｸE" pitchFamily="50" charset="-128"/>
              </a:rPr>
              <a:t>インタークラウド基盤</a:t>
            </a:r>
            <a:endParaRPr kumimoji="1" lang="en-US" altLang="ja-JP" dirty="0" smtClean="0">
              <a:solidFill>
                <a:schemeClr val="tx2">
                  <a:lumMod val="50000"/>
                </a:schemeClr>
              </a:solidFill>
              <a:latin typeface="HGPｺﾞｼｯｸE" pitchFamily="50" charset="-128"/>
              <a:ea typeface="HGPｺﾞｼｯｸE" pitchFamily="50" charset="-128"/>
            </a:endParaRPr>
          </a:p>
          <a:p>
            <a:pPr algn="ctr"/>
            <a:r>
              <a:rPr lang="en-US" altLang="ja-JP" dirty="0" smtClean="0">
                <a:solidFill>
                  <a:schemeClr val="tx2">
                    <a:lumMod val="50000"/>
                  </a:schemeClr>
                </a:solidFill>
                <a:latin typeface="HGPｺﾞｼｯｸE" pitchFamily="50" charset="-128"/>
                <a:ea typeface="HGPｺﾞｼｯｸE" pitchFamily="50" charset="-128"/>
              </a:rPr>
              <a:t>(storage)</a:t>
            </a:r>
            <a:endParaRPr lang="ja-JP" altLang="en-US" dirty="0">
              <a:solidFill>
                <a:schemeClr val="tx2">
                  <a:lumMod val="50000"/>
                </a:schemeClr>
              </a:solidFill>
              <a:latin typeface="HGPｺﾞｼｯｸE" pitchFamily="50" charset="-128"/>
              <a:ea typeface="HGPｺﾞｼｯｸE" pitchFamily="50" charset="-128"/>
            </a:endParaRPr>
          </a:p>
        </p:txBody>
      </p:sp>
      <p:sp>
        <p:nvSpPr>
          <p:cNvPr id="93" name="角丸四角形 92"/>
          <p:cNvSpPr/>
          <p:nvPr/>
        </p:nvSpPr>
        <p:spPr>
          <a:xfrm>
            <a:off x="2771800" y="3933056"/>
            <a:ext cx="3240360" cy="1944216"/>
          </a:xfrm>
          <a:prstGeom prst="roundRect">
            <a:avLst>
              <a:gd name="adj" fmla="val 475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94" name="グループ化 73"/>
          <p:cNvGrpSpPr/>
          <p:nvPr/>
        </p:nvGrpSpPr>
        <p:grpSpPr>
          <a:xfrm>
            <a:off x="3038872" y="4941984"/>
            <a:ext cx="1233023" cy="428877"/>
            <a:chOff x="5220072" y="1556792"/>
            <a:chExt cx="1296144" cy="576064"/>
          </a:xfrm>
        </p:grpSpPr>
        <p:pic>
          <p:nvPicPr>
            <p:cNvPr id="9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96" name="円柱 9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98" name="円柱 9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9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00" name="円柱 9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02" name="円柱 10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03" name="正方形/長方形 10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grpSp>
        <p:nvGrpSpPr>
          <p:cNvPr id="104" name="グループ化 74"/>
          <p:cNvGrpSpPr/>
          <p:nvPr/>
        </p:nvGrpSpPr>
        <p:grpSpPr>
          <a:xfrm>
            <a:off x="3038872" y="4328307"/>
            <a:ext cx="1233023" cy="428877"/>
            <a:chOff x="5220072" y="1556792"/>
            <a:chExt cx="1296144" cy="576064"/>
          </a:xfrm>
        </p:grpSpPr>
        <p:pic>
          <p:nvPicPr>
            <p:cNvPr id="105" name="Picture 8" descr="MCj04289690000[1]"/>
            <p:cNvPicPr>
              <a:picLocks noChangeAspect="1" noChangeArrowheads="1"/>
            </p:cNvPicPr>
            <p:nvPr/>
          </p:nvPicPr>
          <p:blipFill>
            <a:blip r:embed="rId2" cstate="print">
              <a:lum bright="-5000" contrast="59000"/>
            </a:blip>
            <a:srcRect/>
            <a:stretch>
              <a:fillRect/>
            </a:stretch>
          </p:blipFill>
          <p:spPr bwMode="auto">
            <a:xfrm>
              <a:off x="5292080" y="1628800"/>
              <a:ext cx="259922" cy="360040"/>
            </a:xfrm>
            <a:prstGeom prst="rect">
              <a:avLst/>
            </a:prstGeom>
            <a:noFill/>
            <a:ln w="9525">
              <a:noFill/>
              <a:miter lim="800000"/>
              <a:headEnd/>
              <a:tailEnd/>
            </a:ln>
          </p:spPr>
        </p:pic>
        <p:sp>
          <p:nvSpPr>
            <p:cNvPr id="106" name="円柱 105"/>
            <p:cNvSpPr/>
            <p:nvPr/>
          </p:nvSpPr>
          <p:spPr>
            <a:xfrm>
              <a:off x="5436096"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7" name="Picture 8" descr="MCj04289690000[1]"/>
            <p:cNvPicPr>
              <a:picLocks noChangeAspect="1" noChangeArrowheads="1"/>
            </p:cNvPicPr>
            <p:nvPr/>
          </p:nvPicPr>
          <p:blipFill>
            <a:blip r:embed="rId2" cstate="print">
              <a:lum bright="-5000" contrast="59000"/>
            </a:blip>
            <a:srcRect/>
            <a:stretch>
              <a:fillRect/>
            </a:stretch>
          </p:blipFill>
          <p:spPr bwMode="auto">
            <a:xfrm>
              <a:off x="5580112" y="1628800"/>
              <a:ext cx="259922" cy="360040"/>
            </a:xfrm>
            <a:prstGeom prst="rect">
              <a:avLst/>
            </a:prstGeom>
            <a:noFill/>
            <a:ln w="9525">
              <a:noFill/>
              <a:miter lim="800000"/>
              <a:headEnd/>
              <a:tailEnd/>
            </a:ln>
          </p:spPr>
        </p:pic>
        <p:sp>
          <p:nvSpPr>
            <p:cNvPr id="108" name="円柱 107"/>
            <p:cNvSpPr/>
            <p:nvPr/>
          </p:nvSpPr>
          <p:spPr>
            <a:xfrm>
              <a:off x="5724128"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09" name="Picture 8" descr="MCj04289690000[1]"/>
            <p:cNvPicPr>
              <a:picLocks noChangeAspect="1" noChangeArrowheads="1"/>
            </p:cNvPicPr>
            <p:nvPr/>
          </p:nvPicPr>
          <p:blipFill>
            <a:blip r:embed="rId2" cstate="print">
              <a:lum bright="-5000" contrast="59000"/>
            </a:blip>
            <a:srcRect/>
            <a:stretch>
              <a:fillRect/>
            </a:stretch>
          </p:blipFill>
          <p:spPr bwMode="auto">
            <a:xfrm>
              <a:off x="5868144" y="1628800"/>
              <a:ext cx="259922" cy="360040"/>
            </a:xfrm>
            <a:prstGeom prst="rect">
              <a:avLst/>
            </a:prstGeom>
            <a:noFill/>
            <a:ln w="9525">
              <a:noFill/>
              <a:miter lim="800000"/>
              <a:headEnd/>
              <a:tailEnd/>
            </a:ln>
          </p:spPr>
        </p:pic>
        <p:sp>
          <p:nvSpPr>
            <p:cNvPr id="110" name="円柱 109"/>
            <p:cNvSpPr/>
            <p:nvPr/>
          </p:nvSpPr>
          <p:spPr>
            <a:xfrm>
              <a:off x="6012160"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pic>
          <p:nvPicPr>
            <p:cNvPr id="111" name="Picture 8" descr="MCj04289690000[1]"/>
            <p:cNvPicPr>
              <a:picLocks noChangeAspect="1" noChangeArrowheads="1"/>
            </p:cNvPicPr>
            <p:nvPr/>
          </p:nvPicPr>
          <p:blipFill>
            <a:blip r:embed="rId2" cstate="print">
              <a:lum bright="-5000" contrast="59000"/>
            </a:blip>
            <a:srcRect/>
            <a:stretch>
              <a:fillRect/>
            </a:stretch>
          </p:blipFill>
          <p:spPr bwMode="auto">
            <a:xfrm>
              <a:off x="6156176" y="1628800"/>
              <a:ext cx="259922" cy="360040"/>
            </a:xfrm>
            <a:prstGeom prst="rect">
              <a:avLst/>
            </a:prstGeom>
            <a:noFill/>
            <a:ln w="9525">
              <a:noFill/>
              <a:miter lim="800000"/>
              <a:headEnd/>
              <a:tailEnd/>
            </a:ln>
          </p:spPr>
        </p:pic>
        <p:sp>
          <p:nvSpPr>
            <p:cNvPr id="112" name="円柱 111"/>
            <p:cNvSpPr/>
            <p:nvPr/>
          </p:nvSpPr>
          <p:spPr>
            <a:xfrm>
              <a:off x="6300192" y="1844824"/>
              <a:ext cx="144016" cy="144016"/>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1100">
                <a:latin typeface="HGPｺﾞｼｯｸE" pitchFamily="50" charset="-128"/>
                <a:ea typeface="HGPｺﾞｼｯｸE" pitchFamily="50" charset="-128"/>
                <a:cs typeface="Times New Roman" pitchFamily="18" charset="0"/>
              </a:endParaRPr>
            </a:p>
          </p:txBody>
        </p:sp>
        <p:sp>
          <p:nvSpPr>
            <p:cNvPr id="113" name="正方形/長方形 112"/>
            <p:cNvSpPr/>
            <p:nvPr/>
          </p:nvSpPr>
          <p:spPr>
            <a:xfrm>
              <a:off x="5220072" y="1556792"/>
              <a:ext cx="1296144" cy="57606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HGPｺﾞｼｯｸE" pitchFamily="50" charset="-128"/>
                <a:ea typeface="HGPｺﾞｼｯｸE" pitchFamily="50" charset="-128"/>
                <a:cs typeface="Times New Roman" pitchFamily="18" charset="0"/>
              </a:endParaRPr>
            </a:p>
          </p:txBody>
        </p:sp>
      </p:grpSp>
      <p:cxnSp>
        <p:nvCxnSpPr>
          <p:cNvPr id="114" name="直線矢印コネクタ 113"/>
          <p:cNvCxnSpPr/>
          <p:nvPr/>
        </p:nvCxnSpPr>
        <p:spPr>
          <a:xfrm flipH="1">
            <a:off x="4271895" y="4542746"/>
            <a:ext cx="7505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a:off x="4283968" y="5085184"/>
            <a:ext cx="21602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116" name="グループ化 115"/>
          <p:cNvGrpSpPr/>
          <p:nvPr/>
        </p:nvGrpSpPr>
        <p:grpSpPr>
          <a:xfrm>
            <a:off x="4499992" y="4338478"/>
            <a:ext cx="1296130" cy="1250762"/>
            <a:chOff x="5115399" y="2564904"/>
            <a:chExt cx="2037168" cy="1965862"/>
          </a:xfrm>
        </p:grpSpPr>
        <p:sp>
          <p:nvSpPr>
            <p:cNvPr id="117" name="正方形/長方形 116"/>
            <p:cNvSpPr/>
            <p:nvPr/>
          </p:nvSpPr>
          <p:spPr>
            <a:xfrm>
              <a:off x="5115399" y="2564904"/>
              <a:ext cx="2037168" cy="1554680"/>
            </a:xfrm>
            <a:prstGeom prst="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pic>
          <p:nvPicPr>
            <p:cNvPr id="118" name="Picture 8" descr="MCj04289690000[1]"/>
            <p:cNvPicPr>
              <a:picLocks noChangeAspect="1" noChangeArrowheads="1"/>
            </p:cNvPicPr>
            <p:nvPr/>
          </p:nvPicPr>
          <p:blipFill>
            <a:blip r:embed="rId2" cstate="print"/>
            <a:srcRect/>
            <a:stretch>
              <a:fillRect/>
            </a:stretch>
          </p:blipFill>
          <p:spPr bwMode="auto">
            <a:xfrm>
              <a:off x="5252928" y="2706062"/>
              <a:ext cx="285106" cy="395980"/>
            </a:xfrm>
            <a:prstGeom prst="rect">
              <a:avLst/>
            </a:prstGeom>
            <a:noFill/>
            <a:ln w="9525">
              <a:noFill/>
              <a:miter lim="800000"/>
              <a:headEnd/>
              <a:tailEnd/>
            </a:ln>
          </p:spPr>
        </p:pic>
        <p:sp>
          <p:nvSpPr>
            <p:cNvPr id="119" name="円柱 118"/>
            <p:cNvSpPr/>
            <p:nvPr/>
          </p:nvSpPr>
          <p:spPr>
            <a:xfrm>
              <a:off x="5413757" y="297411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0" name="Picture 8" descr="MCj04289690000[1]"/>
            <p:cNvPicPr>
              <a:picLocks noChangeAspect="1" noChangeArrowheads="1"/>
            </p:cNvPicPr>
            <p:nvPr/>
          </p:nvPicPr>
          <p:blipFill>
            <a:blip r:embed="rId2" cstate="print"/>
            <a:srcRect/>
            <a:stretch>
              <a:fillRect/>
            </a:stretch>
          </p:blipFill>
          <p:spPr bwMode="auto">
            <a:xfrm>
              <a:off x="5450309" y="2840086"/>
              <a:ext cx="285106" cy="395980"/>
            </a:xfrm>
            <a:prstGeom prst="rect">
              <a:avLst/>
            </a:prstGeom>
            <a:noFill/>
            <a:ln w="9525">
              <a:noFill/>
              <a:miter lim="800000"/>
              <a:headEnd/>
              <a:tailEnd/>
            </a:ln>
          </p:spPr>
        </p:pic>
        <p:sp>
          <p:nvSpPr>
            <p:cNvPr id="121" name="円柱 120"/>
            <p:cNvSpPr/>
            <p:nvPr/>
          </p:nvSpPr>
          <p:spPr>
            <a:xfrm>
              <a:off x="5611138" y="3108134"/>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2" name="Picture 8" descr="MCj04289690000[1]"/>
            <p:cNvPicPr>
              <a:picLocks noChangeAspect="1" noChangeArrowheads="1"/>
            </p:cNvPicPr>
            <p:nvPr/>
          </p:nvPicPr>
          <p:blipFill>
            <a:blip r:embed="rId2" cstate="print"/>
            <a:srcRect/>
            <a:stretch>
              <a:fillRect/>
            </a:stretch>
          </p:blipFill>
          <p:spPr bwMode="auto">
            <a:xfrm>
              <a:off x="5681806" y="2759672"/>
              <a:ext cx="285106" cy="395980"/>
            </a:xfrm>
            <a:prstGeom prst="rect">
              <a:avLst/>
            </a:prstGeom>
            <a:noFill/>
            <a:ln w="9525">
              <a:noFill/>
              <a:miter lim="800000"/>
              <a:headEnd/>
              <a:tailEnd/>
            </a:ln>
          </p:spPr>
        </p:pic>
        <p:sp>
          <p:nvSpPr>
            <p:cNvPr id="123" name="円柱 122"/>
            <p:cNvSpPr/>
            <p:nvPr/>
          </p:nvSpPr>
          <p:spPr>
            <a:xfrm>
              <a:off x="5842635" y="3027720"/>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4" name="Picture 8" descr="MCj04289690000[1]"/>
            <p:cNvPicPr>
              <a:picLocks noChangeAspect="1" noChangeArrowheads="1"/>
            </p:cNvPicPr>
            <p:nvPr/>
          </p:nvPicPr>
          <p:blipFill>
            <a:blip r:embed="rId2" cstate="print"/>
            <a:srcRect/>
            <a:stretch>
              <a:fillRect/>
            </a:stretch>
          </p:blipFill>
          <p:spPr bwMode="auto">
            <a:xfrm>
              <a:off x="5366389" y="3476268"/>
              <a:ext cx="285106" cy="395980"/>
            </a:xfrm>
            <a:prstGeom prst="rect">
              <a:avLst/>
            </a:prstGeom>
            <a:noFill/>
            <a:ln w="9525">
              <a:noFill/>
              <a:miter lim="800000"/>
              <a:headEnd/>
              <a:tailEnd/>
            </a:ln>
          </p:spPr>
        </p:pic>
        <p:sp>
          <p:nvSpPr>
            <p:cNvPr id="125" name="円柱 124"/>
            <p:cNvSpPr/>
            <p:nvPr/>
          </p:nvSpPr>
          <p:spPr>
            <a:xfrm>
              <a:off x="5527218"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6" name="Picture 8" descr="MCj04289690000[1]"/>
            <p:cNvPicPr>
              <a:picLocks noChangeAspect="1" noChangeArrowheads="1"/>
            </p:cNvPicPr>
            <p:nvPr/>
          </p:nvPicPr>
          <p:blipFill>
            <a:blip r:embed="rId2" cstate="print"/>
            <a:srcRect/>
            <a:stretch>
              <a:fillRect/>
            </a:stretch>
          </p:blipFill>
          <p:spPr bwMode="auto">
            <a:xfrm>
              <a:off x="5563770" y="3610293"/>
              <a:ext cx="285106" cy="395980"/>
            </a:xfrm>
            <a:prstGeom prst="rect">
              <a:avLst/>
            </a:prstGeom>
            <a:noFill/>
            <a:ln w="9525">
              <a:noFill/>
              <a:miter lim="800000"/>
              <a:headEnd/>
              <a:tailEnd/>
            </a:ln>
          </p:spPr>
        </p:pic>
        <p:sp>
          <p:nvSpPr>
            <p:cNvPr id="127" name="円柱 126"/>
            <p:cNvSpPr/>
            <p:nvPr/>
          </p:nvSpPr>
          <p:spPr>
            <a:xfrm>
              <a:off x="5724599" y="387834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28" name="Picture 8" descr="MCj04289690000[1]"/>
            <p:cNvPicPr>
              <a:picLocks noChangeAspect="1" noChangeArrowheads="1"/>
            </p:cNvPicPr>
            <p:nvPr/>
          </p:nvPicPr>
          <p:blipFill>
            <a:blip r:embed="rId2" cstate="print"/>
            <a:srcRect/>
            <a:stretch>
              <a:fillRect/>
            </a:stretch>
          </p:blipFill>
          <p:spPr bwMode="auto">
            <a:xfrm>
              <a:off x="5795267" y="3529878"/>
              <a:ext cx="285106" cy="395980"/>
            </a:xfrm>
            <a:prstGeom prst="rect">
              <a:avLst/>
            </a:prstGeom>
            <a:noFill/>
            <a:ln w="9525">
              <a:noFill/>
              <a:miter lim="800000"/>
              <a:headEnd/>
              <a:tailEnd/>
            </a:ln>
          </p:spPr>
        </p:pic>
        <p:sp>
          <p:nvSpPr>
            <p:cNvPr id="129" name="円柱 128"/>
            <p:cNvSpPr/>
            <p:nvPr/>
          </p:nvSpPr>
          <p:spPr>
            <a:xfrm>
              <a:off x="5956096" y="379792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0" name="Picture 8" descr="MCj04289690000[1]"/>
            <p:cNvPicPr>
              <a:picLocks noChangeAspect="1" noChangeArrowheads="1"/>
            </p:cNvPicPr>
            <p:nvPr/>
          </p:nvPicPr>
          <p:blipFill>
            <a:blip r:embed="rId2" cstate="print"/>
            <a:srcRect/>
            <a:stretch>
              <a:fillRect/>
            </a:stretch>
          </p:blipFill>
          <p:spPr bwMode="auto">
            <a:xfrm>
              <a:off x="6118378" y="3422659"/>
              <a:ext cx="285106" cy="395980"/>
            </a:xfrm>
            <a:prstGeom prst="rect">
              <a:avLst/>
            </a:prstGeom>
            <a:noFill/>
            <a:ln w="9525">
              <a:noFill/>
              <a:miter lim="800000"/>
              <a:headEnd/>
              <a:tailEnd/>
            </a:ln>
          </p:spPr>
        </p:pic>
        <p:sp>
          <p:nvSpPr>
            <p:cNvPr id="131" name="円柱 130"/>
            <p:cNvSpPr/>
            <p:nvPr/>
          </p:nvSpPr>
          <p:spPr>
            <a:xfrm>
              <a:off x="6279207" y="369070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2" name="Picture 8" descr="MCj04289690000[1]"/>
            <p:cNvPicPr>
              <a:picLocks noChangeAspect="1" noChangeArrowheads="1"/>
            </p:cNvPicPr>
            <p:nvPr/>
          </p:nvPicPr>
          <p:blipFill>
            <a:blip r:embed="rId2" cstate="print"/>
            <a:srcRect/>
            <a:stretch>
              <a:fillRect/>
            </a:stretch>
          </p:blipFill>
          <p:spPr bwMode="auto">
            <a:xfrm>
              <a:off x="6315759" y="3556683"/>
              <a:ext cx="285106" cy="395980"/>
            </a:xfrm>
            <a:prstGeom prst="rect">
              <a:avLst/>
            </a:prstGeom>
            <a:noFill/>
            <a:ln w="9525">
              <a:noFill/>
              <a:miter lim="800000"/>
              <a:headEnd/>
              <a:tailEnd/>
            </a:ln>
          </p:spPr>
        </p:pic>
        <p:sp>
          <p:nvSpPr>
            <p:cNvPr id="133" name="円柱 132"/>
            <p:cNvSpPr/>
            <p:nvPr/>
          </p:nvSpPr>
          <p:spPr>
            <a:xfrm>
              <a:off x="6476588" y="382473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4" name="Picture 8" descr="MCj04289690000[1]"/>
            <p:cNvPicPr>
              <a:picLocks noChangeAspect="1" noChangeArrowheads="1"/>
            </p:cNvPicPr>
            <p:nvPr/>
          </p:nvPicPr>
          <p:blipFill>
            <a:blip r:embed="rId2" cstate="print"/>
            <a:srcRect/>
            <a:stretch>
              <a:fillRect/>
            </a:stretch>
          </p:blipFill>
          <p:spPr bwMode="auto">
            <a:xfrm>
              <a:off x="6547256" y="3476268"/>
              <a:ext cx="285106" cy="395980"/>
            </a:xfrm>
            <a:prstGeom prst="rect">
              <a:avLst/>
            </a:prstGeom>
            <a:noFill/>
            <a:ln w="9525">
              <a:noFill/>
              <a:miter lim="800000"/>
              <a:headEnd/>
              <a:tailEnd/>
            </a:ln>
          </p:spPr>
        </p:pic>
        <p:sp>
          <p:nvSpPr>
            <p:cNvPr id="135" name="円柱 134"/>
            <p:cNvSpPr/>
            <p:nvPr/>
          </p:nvSpPr>
          <p:spPr>
            <a:xfrm>
              <a:off x="6708085" y="3744317"/>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6" name="Picture 8" descr="MCj04289690000[1]"/>
            <p:cNvPicPr>
              <a:picLocks noChangeAspect="1" noChangeArrowheads="1"/>
            </p:cNvPicPr>
            <p:nvPr/>
          </p:nvPicPr>
          <p:blipFill>
            <a:blip r:embed="rId2" cstate="print"/>
            <a:srcRect/>
            <a:stretch>
              <a:fillRect/>
            </a:stretch>
          </p:blipFill>
          <p:spPr bwMode="auto">
            <a:xfrm>
              <a:off x="6171988" y="2725733"/>
              <a:ext cx="285106" cy="395980"/>
            </a:xfrm>
            <a:prstGeom prst="rect">
              <a:avLst/>
            </a:prstGeom>
            <a:noFill/>
            <a:ln w="9525">
              <a:noFill/>
              <a:miter lim="800000"/>
              <a:headEnd/>
              <a:tailEnd/>
            </a:ln>
          </p:spPr>
        </p:pic>
        <p:sp>
          <p:nvSpPr>
            <p:cNvPr id="137" name="円柱 136"/>
            <p:cNvSpPr/>
            <p:nvPr/>
          </p:nvSpPr>
          <p:spPr>
            <a:xfrm>
              <a:off x="6332817" y="299378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38" name="Picture 8" descr="MCj04289690000[1]"/>
            <p:cNvPicPr>
              <a:picLocks noChangeAspect="1" noChangeArrowheads="1"/>
            </p:cNvPicPr>
            <p:nvPr/>
          </p:nvPicPr>
          <p:blipFill>
            <a:blip r:embed="rId2" cstate="print"/>
            <a:srcRect/>
            <a:stretch>
              <a:fillRect/>
            </a:stretch>
          </p:blipFill>
          <p:spPr bwMode="auto">
            <a:xfrm>
              <a:off x="6369369" y="2859757"/>
              <a:ext cx="285106" cy="395980"/>
            </a:xfrm>
            <a:prstGeom prst="rect">
              <a:avLst/>
            </a:prstGeom>
            <a:noFill/>
            <a:ln w="9525">
              <a:noFill/>
              <a:miter lim="800000"/>
              <a:headEnd/>
              <a:tailEnd/>
            </a:ln>
          </p:spPr>
        </p:pic>
        <p:sp>
          <p:nvSpPr>
            <p:cNvPr id="139" name="円柱 138"/>
            <p:cNvSpPr/>
            <p:nvPr/>
          </p:nvSpPr>
          <p:spPr>
            <a:xfrm>
              <a:off x="6530198" y="3127806"/>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40" name="Picture 8" descr="MCj04289690000[1]"/>
            <p:cNvPicPr>
              <a:picLocks noChangeAspect="1" noChangeArrowheads="1"/>
            </p:cNvPicPr>
            <p:nvPr/>
          </p:nvPicPr>
          <p:blipFill>
            <a:blip r:embed="rId2" cstate="print"/>
            <a:srcRect/>
            <a:stretch>
              <a:fillRect/>
            </a:stretch>
          </p:blipFill>
          <p:spPr bwMode="auto">
            <a:xfrm>
              <a:off x="6600865" y="2779343"/>
              <a:ext cx="285106" cy="395980"/>
            </a:xfrm>
            <a:prstGeom prst="rect">
              <a:avLst/>
            </a:prstGeom>
            <a:noFill/>
            <a:ln w="9525">
              <a:noFill/>
              <a:miter lim="800000"/>
              <a:headEnd/>
              <a:tailEnd/>
            </a:ln>
          </p:spPr>
        </p:pic>
        <p:sp>
          <p:nvSpPr>
            <p:cNvPr id="141" name="円柱 140"/>
            <p:cNvSpPr/>
            <p:nvPr/>
          </p:nvSpPr>
          <p:spPr>
            <a:xfrm>
              <a:off x="6761695" y="3047391"/>
              <a:ext cx="107219" cy="13402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42" name="テキスト ボックス 141"/>
            <p:cNvSpPr txBox="1"/>
            <p:nvPr/>
          </p:nvSpPr>
          <p:spPr>
            <a:xfrm>
              <a:off x="5116147" y="4119585"/>
              <a:ext cx="1978303" cy="411181"/>
            </a:xfrm>
            <a:prstGeom prst="rect">
              <a:avLst/>
            </a:prstGeom>
            <a:noFill/>
          </p:spPr>
          <p:txBody>
            <a:bodyPr wrap="none" rtlCol="0">
              <a:spAutoFit/>
            </a:bodyPr>
            <a:lstStyle/>
            <a:p>
              <a:r>
                <a:rPr kumimoji="1" lang="ja-JP" altLang="en-US" sz="1100" dirty="0" smtClean="0">
                  <a:solidFill>
                    <a:schemeClr val="accent1">
                      <a:lumMod val="75000"/>
                    </a:schemeClr>
                  </a:solidFill>
                  <a:latin typeface="HGPｺﾞｼｯｸE" pitchFamily="50" charset="-128"/>
                  <a:ea typeface="HGPｺﾞｼｯｸE" pitchFamily="50" charset="-128"/>
                </a:rPr>
                <a:t>物理マシンプール</a:t>
              </a:r>
              <a:endParaRPr kumimoji="1" lang="ja-JP" altLang="en-US" sz="1100" dirty="0">
                <a:solidFill>
                  <a:schemeClr val="accent1">
                    <a:lumMod val="75000"/>
                  </a:schemeClr>
                </a:solidFill>
                <a:latin typeface="HGPｺﾞｼｯｸE" pitchFamily="50" charset="-128"/>
                <a:ea typeface="HGPｺﾞｼｯｸE" pitchFamily="50" charset="-128"/>
              </a:endParaRPr>
            </a:p>
          </p:txBody>
        </p:sp>
      </p:grpSp>
      <p:sp>
        <p:nvSpPr>
          <p:cNvPr id="86" name="円/楕円 85"/>
          <p:cNvSpPr/>
          <p:nvPr/>
        </p:nvSpPr>
        <p:spPr>
          <a:xfrm>
            <a:off x="2123728" y="1844824"/>
            <a:ext cx="504056" cy="39604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PｺﾞｼｯｸE" pitchFamily="50" charset="-128"/>
              <a:ea typeface="HGPｺﾞｼｯｸE" pitchFamily="50" charset="-128"/>
            </a:endParaRPr>
          </a:p>
        </p:txBody>
      </p:sp>
      <p:pic>
        <p:nvPicPr>
          <p:cNvPr id="85" name="Picture 42" descr="H:\home\nobukazu\My Dropbox\dat\201103\GRC-H23-plan\SINET4.png"/>
          <p:cNvPicPr>
            <a:picLocks noChangeAspect="1" noChangeArrowheads="1"/>
          </p:cNvPicPr>
          <p:nvPr/>
        </p:nvPicPr>
        <p:blipFill>
          <a:blip r:embed="rId3" cstate="print"/>
          <a:srcRect/>
          <a:stretch>
            <a:fillRect/>
          </a:stretch>
        </p:blipFill>
        <p:spPr bwMode="auto">
          <a:xfrm rot="16200000">
            <a:off x="1833610" y="3575103"/>
            <a:ext cx="1031259" cy="451022"/>
          </a:xfrm>
          <a:prstGeom prst="rect">
            <a:avLst/>
          </a:prstGeom>
          <a:noFill/>
          <a:ln w="9525">
            <a:noFill/>
            <a:miter lim="800000"/>
            <a:headEnd/>
            <a:tailEnd/>
          </a:ln>
        </p:spPr>
      </p:pic>
      <p:sp>
        <p:nvSpPr>
          <p:cNvPr id="146" name="テキスト ボックス 145"/>
          <p:cNvSpPr txBox="1"/>
          <p:nvPr/>
        </p:nvSpPr>
        <p:spPr>
          <a:xfrm>
            <a:off x="2843808" y="321297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-B</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47" name="角丸四角形 146"/>
          <p:cNvSpPr/>
          <p:nvPr/>
        </p:nvSpPr>
        <p:spPr>
          <a:xfrm>
            <a:off x="251520" y="2780928"/>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48" name="グループ化 147"/>
          <p:cNvGrpSpPr/>
          <p:nvPr/>
        </p:nvGrpSpPr>
        <p:grpSpPr>
          <a:xfrm>
            <a:off x="611560" y="2924944"/>
            <a:ext cx="936104" cy="698989"/>
            <a:chOff x="611560" y="2492896"/>
            <a:chExt cx="1584176" cy="1182903"/>
          </a:xfrm>
        </p:grpSpPr>
        <p:pic>
          <p:nvPicPr>
            <p:cNvPr id="149"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50" name="円柱 149"/>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51"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52" name="円柱 151"/>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53" name="正方形/長方形 152"/>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54" name="テキスト ボックス 153"/>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-B</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cxnSp>
        <p:nvCxnSpPr>
          <p:cNvPr id="158" name="直線コネクタ 157"/>
          <p:cNvCxnSpPr>
            <a:endCxn id="82" idx="2"/>
          </p:cNvCxnSpPr>
          <p:nvPr/>
        </p:nvCxnSpPr>
        <p:spPr>
          <a:xfrm>
            <a:off x="6012160" y="2852936"/>
            <a:ext cx="720080" cy="8640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0" name="直線コネクタ 159"/>
          <p:cNvCxnSpPr>
            <a:stCxn id="93" idx="3"/>
          </p:cNvCxnSpPr>
          <p:nvPr/>
        </p:nvCxnSpPr>
        <p:spPr>
          <a:xfrm flipV="1">
            <a:off x="6012160" y="3933056"/>
            <a:ext cx="720080" cy="97210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角丸四角形 162"/>
          <p:cNvSpPr/>
          <p:nvPr/>
        </p:nvSpPr>
        <p:spPr>
          <a:xfrm>
            <a:off x="251520" y="4005064"/>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64" name="グループ化 163"/>
          <p:cNvGrpSpPr/>
          <p:nvPr/>
        </p:nvGrpSpPr>
        <p:grpSpPr>
          <a:xfrm>
            <a:off x="611560" y="4149080"/>
            <a:ext cx="936104" cy="698989"/>
            <a:chOff x="611560" y="2492896"/>
            <a:chExt cx="1584176" cy="1182903"/>
          </a:xfrm>
        </p:grpSpPr>
        <p:pic>
          <p:nvPicPr>
            <p:cNvPr id="165"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66" name="円柱 165"/>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67"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68" name="円柱 167"/>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69" name="正方形/長方形 168"/>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0" name="テキスト ボックス 169"/>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-C</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1" name="角丸四角形 170"/>
          <p:cNvSpPr/>
          <p:nvPr/>
        </p:nvSpPr>
        <p:spPr>
          <a:xfrm>
            <a:off x="251520" y="5013176"/>
            <a:ext cx="1728192" cy="864096"/>
          </a:xfrm>
          <a:prstGeom prst="roundRect">
            <a:avLst>
              <a:gd name="adj" fmla="val 4139"/>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GPｺﾞｼｯｸE" pitchFamily="50" charset="-128"/>
              <a:ea typeface="HGPｺﾞｼｯｸE" pitchFamily="50" charset="-128"/>
            </a:endParaRPr>
          </a:p>
        </p:txBody>
      </p:sp>
      <p:grpSp>
        <p:nvGrpSpPr>
          <p:cNvPr id="172" name="グループ化 171"/>
          <p:cNvGrpSpPr/>
          <p:nvPr/>
        </p:nvGrpSpPr>
        <p:grpSpPr>
          <a:xfrm>
            <a:off x="611560" y="5157192"/>
            <a:ext cx="936104" cy="698989"/>
            <a:chOff x="611560" y="2492896"/>
            <a:chExt cx="1584176" cy="1182903"/>
          </a:xfrm>
        </p:grpSpPr>
        <p:pic>
          <p:nvPicPr>
            <p:cNvPr id="173" name="Picture 8" descr="MCj04289690000[1]"/>
            <p:cNvPicPr>
              <a:picLocks noChangeAspect="1" noChangeArrowheads="1"/>
            </p:cNvPicPr>
            <p:nvPr/>
          </p:nvPicPr>
          <p:blipFill>
            <a:blip r:embed="rId2" cstate="print"/>
            <a:srcRect/>
            <a:stretch>
              <a:fillRect/>
            </a:stretch>
          </p:blipFill>
          <p:spPr bwMode="auto">
            <a:xfrm>
              <a:off x="827584" y="2636912"/>
              <a:ext cx="382952" cy="531877"/>
            </a:xfrm>
            <a:prstGeom prst="rect">
              <a:avLst/>
            </a:prstGeom>
            <a:noFill/>
            <a:ln w="9525">
              <a:noFill/>
              <a:miter lim="800000"/>
              <a:headEnd/>
              <a:tailEnd/>
            </a:ln>
          </p:spPr>
        </p:pic>
        <p:sp>
          <p:nvSpPr>
            <p:cNvPr id="174" name="円柱 173"/>
            <p:cNvSpPr/>
            <p:nvPr/>
          </p:nvSpPr>
          <p:spPr>
            <a:xfrm>
              <a:off x="1043608"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pic>
          <p:nvPicPr>
            <p:cNvPr id="175" name="Picture 8" descr="MCj04289690000[1]"/>
            <p:cNvPicPr>
              <a:picLocks noChangeAspect="1" noChangeArrowheads="1"/>
            </p:cNvPicPr>
            <p:nvPr/>
          </p:nvPicPr>
          <p:blipFill>
            <a:blip r:embed="rId2" cstate="print"/>
            <a:srcRect/>
            <a:stretch>
              <a:fillRect/>
            </a:stretch>
          </p:blipFill>
          <p:spPr bwMode="auto">
            <a:xfrm>
              <a:off x="1475656" y="2636912"/>
              <a:ext cx="382952" cy="531877"/>
            </a:xfrm>
            <a:prstGeom prst="rect">
              <a:avLst/>
            </a:prstGeom>
            <a:noFill/>
            <a:ln w="9525">
              <a:noFill/>
              <a:miter lim="800000"/>
              <a:headEnd/>
              <a:tailEnd/>
            </a:ln>
          </p:spPr>
        </p:pic>
        <p:sp>
          <p:nvSpPr>
            <p:cNvPr id="176" name="円柱 175"/>
            <p:cNvSpPr/>
            <p:nvPr/>
          </p:nvSpPr>
          <p:spPr>
            <a:xfrm>
              <a:off x="1691680" y="2996952"/>
              <a:ext cx="144016" cy="18002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sz="800">
                <a:latin typeface="HGPｺﾞｼｯｸE" pitchFamily="50" charset="-128"/>
                <a:ea typeface="HGPｺﾞｼｯｸE" pitchFamily="50" charset="-128"/>
                <a:cs typeface="Times New Roman" pitchFamily="18" charset="0"/>
              </a:endParaRPr>
            </a:p>
          </p:txBody>
        </p:sp>
        <p:sp>
          <p:nvSpPr>
            <p:cNvPr id="177" name="正方形/長方形 176"/>
            <p:cNvSpPr/>
            <p:nvPr/>
          </p:nvSpPr>
          <p:spPr>
            <a:xfrm>
              <a:off x="611560" y="2492896"/>
              <a:ext cx="1584176" cy="8640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latin typeface="HGPｺﾞｼｯｸE" pitchFamily="50" charset="-128"/>
                <a:ea typeface="HGPｺﾞｼｯｸE" pitchFamily="50" charset="-128"/>
                <a:cs typeface="Times New Roman" pitchFamily="18" charset="0"/>
              </a:endParaRPr>
            </a:p>
          </p:txBody>
        </p:sp>
        <p:sp>
          <p:nvSpPr>
            <p:cNvPr id="178" name="テキスト ボックス 177"/>
            <p:cNvSpPr txBox="1"/>
            <p:nvPr/>
          </p:nvSpPr>
          <p:spPr>
            <a:xfrm>
              <a:off x="611560" y="3337245"/>
              <a:ext cx="1584176" cy="338554"/>
            </a:xfrm>
            <a:prstGeom prst="rect">
              <a:avLst/>
            </a:prstGeom>
            <a:noFill/>
          </p:spPr>
          <p:txBody>
            <a:bodyPr wrap="square" rtlCol="0">
              <a:spAutoFit/>
            </a:bodyPr>
            <a:lstStyle/>
            <a:p>
              <a:r>
                <a:rPr lang="ja-JP" altLang="en-US" sz="700" dirty="0" smtClean="0">
                  <a:solidFill>
                    <a:schemeClr val="accent1">
                      <a:lumMod val="75000"/>
                    </a:schemeClr>
                  </a:solidFill>
                  <a:latin typeface="HGPｺﾞｼｯｸE" pitchFamily="50" charset="-128"/>
                  <a:ea typeface="HGPｺﾞｼｯｸE" pitchFamily="50" charset="-128"/>
                </a:rPr>
                <a:t>大学内クラスタ</a:t>
              </a:r>
              <a:r>
                <a:rPr lang="en-US" altLang="ja-JP" sz="700" dirty="0" smtClean="0">
                  <a:solidFill>
                    <a:schemeClr val="accent1">
                      <a:lumMod val="75000"/>
                    </a:schemeClr>
                  </a:solidFill>
                  <a:latin typeface="HGPｺﾞｼｯｸE" pitchFamily="50" charset="-128"/>
                  <a:ea typeface="HGPｺﾞｼｯｸE" pitchFamily="50" charset="-128"/>
                </a:rPr>
                <a:t>-D</a:t>
              </a:r>
              <a:endParaRPr kumimoji="1" lang="ja-JP" altLang="en-US" sz="700" dirty="0">
                <a:solidFill>
                  <a:schemeClr val="accent1">
                    <a:lumMod val="75000"/>
                  </a:schemeClr>
                </a:solidFill>
                <a:latin typeface="HGPｺﾞｼｯｸE" pitchFamily="50" charset="-128"/>
                <a:ea typeface="HGPｺﾞｼｯｸE" pitchFamily="50" charset="-128"/>
              </a:endParaRPr>
            </a:p>
          </p:txBody>
        </p:sp>
      </p:grpSp>
      <p:sp>
        <p:nvSpPr>
          <p:cNvPr id="179" name="テキスト ボックス 178"/>
          <p:cNvSpPr txBox="1"/>
          <p:nvPr/>
        </p:nvSpPr>
        <p:spPr>
          <a:xfrm>
            <a:off x="2843808" y="393305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-C</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80" name="テキスト ボックス 179"/>
          <p:cNvSpPr txBox="1"/>
          <p:nvPr/>
        </p:nvSpPr>
        <p:spPr>
          <a:xfrm>
            <a:off x="2915816" y="5373216"/>
            <a:ext cx="1728192" cy="415498"/>
          </a:xfrm>
          <a:prstGeom prst="rect">
            <a:avLst/>
          </a:prstGeom>
          <a:noFill/>
        </p:spPr>
        <p:txBody>
          <a:bodyPr wrap="square" rtlCol="0">
            <a:spAutoFit/>
          </a:bodyPr>
          <a:lstStyle/>
          <a:p>
            <a:pPr algn="ctr"/>
            <a:r>
              <a:rPr lang="ja-JP" altLang="en-US" sz="1050" dirty="0" smtClean="0">
                <a:solidFill>
                  <a:schemeClr val="accent1">
                    <a:lumMod val="75000"/>
                  </a:schemeClr>
                </a:solidFill>
                <a:latin typeface="HGPｺﾞｼｯｸE" pitchFamily="50" charset="-128"/>
                <a:ea typeface="HGPｺﾞｼｯｸE" pitchFamily="50" charset="-128"/>
              </a:rPr>
              <a:t>インタークラウド基盤内クラスタ</a:t>
            </a:r>
            <a:r>
              <a:rPr lang="en-US" altLang="ja-JP" sz="1050" dirty="0" smtClean="0">
                <a:solidFill>
                  <a:schemeClr val="accent1">
                    <a:lumMod val="75000"/>
                  </a:schemeClr>
                </a:solidFill>
                <a:latin typeface="HGPｺﾞｼｯｸE" pitchFamily="50" charset="-128"/>
                <a:ea typeface="HGPｺﾞｼｯｸE" pitchFamily="50" charset="-128"/>
              </a:rPr>
              <a:t>-D</a:t>
            </a:r>
            <a:endParaRPr kumimoji="1" lang="ja-JP" altLang="en-US" sz="1050" dirty="0">
              <a:solidFill>
                <a:schemeClr val="accent1">
                  <a:lumMod val="75000"/>
                </a:schemeClr>
              </a:solidFill>
              <a:latin typeface="HGPｺﾞｼｯｸE" pitchFamily="50" charset="-128"/>
              <a:ea typeface="HGPｺﾞｼｯｸE" pitchFamily="50" charset="-128"/>
            </a:endParaRPr>
          </a:p>
        </p:txBody>
      </p:sp>
      <p:sp>
        <p:nvSpPr>
          <p:cNvPr id="157" name="円/楕円 156"/>
          <p:cNvSpPr/>
          <p:nvPr/>
        </p:nvSpPr>
        <p:spPr>
          <a:xfrm>
            <a:off x="3203848" y="249289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9" name="円/楕円 158"/>
          <p:cNvSpPr/>
          <p:nvPr/>
        </p:nvSpPr>
        <p:spPr>
          <a:xfrm>
            <a:off x="3275856" y="4653136"/>
            <a:ext cx="936104" cy="432048"/>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61" name="円/楕円 160"/>
          <p:cNvSpPr/>
          <p:nvPr/>
        </p:nvSpPr>
        <p:spPr>
          <a:xfrm>
            <a:off x="3419872" y="3140968"/>
            <a:ext cx="504056" cy="1368152"/>
          </a:xfrm>
          <a:prstGeom prst="ellipse">
            <a:avLst/>
          </a:prstGeom>
          <a:solidFill>
            <a:schemeClr val="accent3">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latin typeface="HGPｺﾞｼｯｸE" pitchFamily="50" charset="-128"/>
                <a:ea typeface="HGPｺﾞｼｯｸE" pitchFamily="50" charset="-128"/>
              </a:rPr>
              <a:t>連携</a:t>
            </a:r>
            <a:endParaRPr kumimoji="1" lang="ja-JP" altLang="en-US" dirty="0">
              <a:latin typeface="HGPｺﾞｼｯｸE" pitchFamily="50" charset="-128"/>
              <a:ea typeface="HGPｺﾞｼｯｸE" pitchFamily="50" charset="-128"/>
            </a:endParaRPr>
          </a:p>
        </p:txBody>
      </p:sp>
      <p:sp>
        <p:nvSpPr>
          <p:cNvPr id="156" name="四角形吹き出し 155"/>
          <p:cNvSpPr/>
          <p:nvPr/>
        </p:nvSpPr>
        <p:spPr>
          <a:xfrm>
            <a:off x="1763688" y="908720"/>
            <a:ext cx="1584176" cy="792088"/>
          </a:xfrm>
          <a:prstGeom prst="wedgeRectCallout">
            <a:avLst>
              <a:gd name="adj1" fmla="val -12864"/>
              <a:gd name="adj2" fmla="val 7327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bg1"/>
                </a:solidFill>
                <a:latin typeface="HGS創英角ｺﾞｼｯｸUB" pitchFamily="50" charset="-128"/>
                <a:ea typeface="HGS創英角ｺﾞｼｯｸUB" pitchFamily="50" charset="-128"/>
              </a:rPr>
              <a:t>大学側クラスタの</a:t>
            </a:r>
            <a:r>
              <a:rPr lang="en-US" altLang="ja-JP" sz="1200" dirty="0" smtClean="0">
                <a:solidFill>
                  <a:schemeClr val="bg1"/>
                </a:solidFill>
                <a:latin typeface="HGS創英角ｺﾞｼｯｸUB" pitchFamily="50" charset="-128"/>
                <a:ea typeface="HGS創英角ｺﾞｼｯｸUB" pitchFamily="50" charset="-128"/>
              </a:rPr>
              <a:t>VLAN_ID</a:t>
            </a:r>
            <a:r>
              <a:rPr lang="ja-JP" altLang="en-US" sz="1200" dirty="0" smtClean="0">
                <a:solidFill>
                  <a:schemeClr val="bg1"/>
                </a:solidFill>
                <a:latin typeface="HGS創英角ｺﾞｼｯｸUB" pitchFamily="50" charset="-128"/>
                <a:ea typeface="HGS創英角ｺﾞｼｯｸUB" pitchFamily="50" charset="-128"/>
              </a:rPr>
              <a:t>等と</a:t>
            </a:r>
            <a:endParaRPr lang="en-US" altLang="ja-JP" sz="1200" dirty="0" smtClean="0">
              <a:solidFill>
                <a:schemeClr val="bg1"/>
              </a:solidFill>
              <a:latin typeface="HGS創英角ｺﾞｼｯｸUB" pitchFamily="50" charset="-128"/>
              <a:ea typeface="HGS創英角ｺﾞｼｯｸUB" pitchFamily="50" charset="-128"/>
            </a:endParaRPr>
          </a:p>
          <a:p>
            <a:r>
              <a:rPr lang="ja-JP" altLang="en-US" sz="1200" dirty="0" smtClean="0">
                <a:solidFill>
                  <a:schemeClr val="bg1"/>
                </a:solidFill>
                <a:latin typeface="HGS創英角ｺﾞｼｯｸUB" pitchFamily="50" charset="-128"/>
                <a:ea typeface="HGS創英角ｺﾞｼｯｸUB" pitchFamily="50" charset="-128"/>
              </a:rPr>
              <a:t>クラウド内クラスタ</a:t>
            </a:r>
            <a:r>
              <a:rPr lang="en-US" altLang="ja-JP" sz="1200" dirty="0" smtClean="0">
                <a:solidFill>
                  <a:schemeClr val="bg1"/>
                </a:solidFill>
                <a:latin typeface="HGS創英角ｺﾞｼｯｸUB" pitchFamily="50" charset="-128"/>
                <a:ea typeface="HGS創英角ｺﾞｼｯｸUB" pitchFamily="50" charset="-128"/>
              </a:rPr>
              <a:t>ID</a:t>
            </a:r>
            <a:r>
              <a:rPr lang="ja-JP" altLang="en-US" sz="1200" dirty="0" smtClean="0">
                <a:solidFill>
                  <a:schemeClr val="bg1"/>
                </a:solidFill>
                <a:latin typeface="HGS創英角ｺﾞｼｯｸUB" pitchFamily="50" charset="-128"/>
                <a:ea typeface="HGS創英角ｺﾞｼｯｸUB" pitchFamily="50" charset="-128"/>
              </a:rPr>
              <a:t>をマッピング</a:t>
            </a:r>
            <a:endParaRPr lang="en-US" altLang="ja-JP" sz="1200" dirty="0" smtClean="0">
              <a:solidFill>
                <a:schemeClr val="bg1"/>
              </a:solidFill>
              <a:latin typeface="HGS創英角ｺﾞｼｯｸUB" pitchFamily="50" charset="-128"/>
              <a:ea typeface="HGS創英角ｺﾞｼｯｸUB" pitchFamily="50" charset="-128"/>
            </a:endParaRPr>
          </a:p>
        </p:txBody>
      </p:sp>
      <p:sp>
        <p:nvSpPr>
          <p:cNvPr id="162" name="角丸四角形吹き出し 161"/>
          <p:cNvSpPr/>
          <p:nvPr/>
        </p:nvSpPr>
        <p:spPr>
          <a:xfrm>
            <a:off x="4427984" y="5733256"/>
            <a:ext cx="3384376" cy="576064"/>
          </a:xfrm>
          <a:prstGeom prst="wedgeRoundRectCallout">
            <a:avLst>
              <a:gd name="adj1" fmla="val -57347"/>
              <a:gd name="adj2" fmla="val -1942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あたかも大学間が同一データ内</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で直結されるがごとく</a:t>
            </a:r>
            <a:endParaRPr kumimoji="1" lang="ja-JP" altLang="en-US" sz="1600" dirty="0">
              <a:latin typeface="HGS創英角ｺﾞｼｯｸUB" pitchFamily="50" charset="-128"/>
              <a:ea typeface="HGS創英角ｺﾞｼｯｸUB" pitchFamily="50" charset="-128"/>
            </a:endParaRPr>
          </a:p>
        </p:txBody>
      </p:sp>
      <p:sp>
        <p:nvSpPr>
          <p:cNvPr id="183" name="角丸四角形吹き出し 182"/>
          <p:cNvSpPr/>
          <p:nvPr/>
        </p:nvSpPr>
        <p:spPr>
          <a:xfrm>
            <a:off x="1187624" y="5705872"/>
            <a:ext cx="3024336" cy="603448"/>
          </a:xfrm>
          <a:prstGeom prst="wedgeRoundRectCallout">
            <a:avLst>
              <a:gd name="adj1" fmla="val -15854"/>
              <a:gd name="adj2" fmla="val -98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あたかも大学側クラスタに</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クラスタが追加されたごとく</a:t>
            </a:r>
            <a:endParaRPr kumimoji="1" lang="ja-JP" altLang="en-US" sz="1600" dirty="0">
              <a:latin typeface="HGS創英角ｺﾞｼｯｸUB" pitchFamily="50" charset="-128"/>
              <a:ea typeface="HGS創英角ｺﾞｼｯｸUB" pitchFamily="50" charset="-128"/>
            </a:endParaRPr>
          </a:p>
        </p:txBody>
      </p:sp>
      <p:sp>
        <p:nvSpPr>
          <p:cNvPr id="184" name="角丸四角形吹き出し 183"/>
          <p:cNvSpPr/>
          <p:nvPr/>
        </p:nvSpPr>
        <p:spPr>
          <a:xfrm>
            <a:off x="6084168" y="4841776"/>
            <a:ext cx="2987824" cy="675456"/>
          </a:xfrm>
          <a:prstGeom prst="wedgeRoundRectCallout">
            <a:avLst>
              <a:gd name="adj1" fmla="val -8973"/>
              <a:gd name="adj2" fmla="val -126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latin typeface="HGS創英角ｺﾞｼｯｸUB" pitchFamily="50" charset="-128"/>
                <a:ea typeface="HGS創英角ｺﾞｼｯｸUB" pitchFamily="50" charset="-128"/>
              </a:rPr>
              <a:t>あたかもローカルと同一</a:t>
            </a:r>
            <a:endParaRPr lang="en-US" altLang="ja-JP" sz="1600" dirty="0" smtClean="0">
              <a:latin typeface="HGS創英角ｺﾞｼｯｸUB" pitchFamily="50" charset="-128"/>
              <a:ea typeface="HGS創英角ｺﾞｼｯｸUB" pitchFamily="50" charset="-128"/>
            </a:endParaRPr>
          </a:p>
          <a:p>
            <a:r>
              <a:rPr lang="ja-JP" altLang="en-US" sz="1600" dirty="0" smtClean="0">
                <a:latin typeface="HGS創英角ｺﾞｼｯｸUB" pitchFamily="50" charset="-128"/>
                <a:ea typeface="HGS創英角ｺﾞｼｯｸUB" pitchFamily="50" charset="-128"/>
              </a:rPr>
              <a:t>オブジェクトストアのごとく</a:t>
            </a:r>
            <a:endParaRPr kumimoji="1" lang="ja-JP" altLang="en-US" sz="1600" dirty="0">
              <a:latin typeface="HGS創英角ｺﾞｼｯｸUB" pitchFamily="50" charset="-128"/>
              <a:ea typeface="HGS創英角ｺﾞｼｯｸUB" pitchFamily="50" charset="-128"/>
            </a:endParaRPr>
          </a:p>
        </p:txBody>
      </p:sp>
      <p:sp>
        <p:nvSpPr>
          <p:cNvPr id="185"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30</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20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20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2000"/>
                                        <p:tgtEl>
                                          <p:spTgt spid="1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9" grpId="0" animBg="1"/>
      <p:bldP spid="161" grpId="0" animBg="1"/>
      <p:bldP spid="1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fig-3.emf"/>
          <p:cNvPicPr/>
          <p:nvPr/>
        </p:nvPicPr>
        <p:blipFill>
          <a:blip r:embed="rId3" cstate="print"/>
          <a:stretch>
            <a:fillRect/>
          </a:stretch>
        </p:blipFill>
        <p:spPr>
          <a:xfrm>
            <a:off x="827584" y="980728"/>
            <a:ext cx="7506686" cy="5328592"/>
          </a:xfrm>
          <a:prstGeom prst="rect">
            <a:avLst/>
          </a:prstGeom>
        </p:spPr>
      </p:pic>
      <p:sp>
        <p:nvSpPr>
          <p:cNvPr id="3" name="テキスト ボックス 2"/>
          <p:cNvSpPr txBox="1"/>
          <p:nvPr/>
        </p:nvSpPr>
        <p:spPr>
          <a:xfrm>
            <a:off x="251520" y="116632"/>
            <a:ext cx="7906332" cy="646331"/>
          </a:xfrm>
          <a:prstGeom prst="rect">
            <a:avLst/>
          </a:prstGeom>
          <a:noFill/>
        </p:spPr>
        <p:txBody>
          <a:bodyPr wrap="none" rtlCol="0">
            <a:spAutoFit/>
          </a:bodyPr>
          <a:lstStyle/>
          <a:p>
            <a:pPr algn="ctr"/>
            <a:r>
              <a:rPr kumimoji="1" lang="ja-JP" altLang="en-US" sz="3600" dirty="0" smtClean="0">
                <a:solidFill>
                  <a:schemeClr val="tx2">
                    <a:lumMod val="50000"/>
                  </a:schemeClr>
                </a:solidFill>
                <a:latin typeface="HGPｺﾞｼｯｸE" pitchFamily="50" charset="-128"/>
                <a:ea typeface="HGPｺﾞｼｯｸE" pitchFamily="50" charset="-128"/>
              </a:rPr>
              <a:t>インタークラウド基盤</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(storage)</a:t>
            </a:r>
            <a:r>
              <a:rPr lang="ja-JP" altLang="en-US" sz="3600" dirty="0" smtClean="0">
                <a:solidFill>
                  <a:schemeClr val="tx2">
                    <a:lumMod val="50000"/>
                  </a:schemeClr>
                </a:solidFill>
                <a:latin typeface="HGPｺﾞｼｯｸE" pitchFamily="50" charset="-128"/>
                <a:ea typeface="HGPｺﾞｼｯｸE" pitchFamily="50" charset="-128"/>
              </a:rPr>
              <a:t>　</a:t>
            </a:r>
            <a:r>
              <a:rPr lang="en-US" altLang="ja-JP" sz="3600" dirty="0" smtClean="0">
                <a:solidFill>
                  <a:schemeClr val="tx2">
                    <a:lumMod val="50000"/>
                  </a:schemeClr>
                </a:solidFill>
                <a:latin typeface="HGPｺﾞｼｯｸE" pitchFamily="50" charset="-128"/>
                <a:ea typeface="HGPｺﾞｼｯｸE" pitchFamily="50" charset="-128"/>
              </a:rPr>
              <a:t>colony</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31</a:t>
            </a:fld>
            <a:endParaRPr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fig-3.emf"/>
          <p:cNvPicPr/>
          <p:nvPr/>
        </p:nvPicPr>
        <p:blipFill>
          <a:blip r:embed="rId2" cstate="print"/>
          <a:stretch>
            <a:fillRect/>
          </a:stretch>
        </p:blipFill>
        <p:spPr>
          <a:xfrm>
            <a:off x="683568" y="1340768"/>
            <a:ext cx="6192688" cy="4641658"/>
          </a:xfrm>
          <a:prstGeom prst="rect">
            <a:avLst/>
          </a:prstGeom>
        </p:spPr>
      </p:pic>
      <p:sp>
        <p:nvSpPr>
          <p:cNvPr id="6" name="正方形/長方形 5"/>
          <p:cNvSpPr/>
          <p:nvPr/>
        </p:nvSpPr>
        <p:spPr bwMode="auto">
          <a:xfrm>
            <a:off x="2339752" y="2814074"/>
            <a:ext cx="2988332" cy="1440160"/>
          </a:xfrm>
          <a:prstGeom prst="rect">
            <a:avLst/>
          </a:prstGeom>
          <a:noFill/>
          <a:ln w="41275">
            <a:solidFill>
              <a:srgbClr val="FF6D6D"/>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7" name="正方形/長方形 6"/>
          <p:cNvSpPr/>
          <p:nvPr/>
        </p:nvSpPr>
        <p:spPr bwMode="auto">
          <a:xfrm>
            <a:off x="2339752" y="4542266"/>
            <a:ext cx="2988332" cy="1296144"/>
          </a:xfrm>
          <a:prstGeom prst="rect">
            <a:avLst/>
          </a:prstGeom>
          <a:noFill/>
          <a:ln w="41275">
            <a:solidFill>
              <a:srgbClr val="FF0000"/>
            </a:solidFill>
            <a:prstDash val="sysDash"/>
            <a:miter lim="800000"/>
            <a:headEnd/>
            <a:tailEnd/>
          </a:ln>
        </p:spPr>
        <p:txBody>
          <a:bodyPr wrap="none" rtlCol="0" anchor="ctr"/>
          <a:lstStyle/>
          <a:p>
            <a:pPr algn="l">
              <a:spcBef>
                <a:spcPct val="0"/>
              </a:spcBef>
            </a:pPr>
            <a:endParaRPr kumimoji="1" lang="ja-JP" altLang="en-US" sz="1800" b="0">
              <a:solidFill>
                <a:srgbClr val="333333"/>
              </a:solidFill>
              <a:latin typeface="HGPｺﾞｼｯｸE" pitchFamily="50" charset="-128"/>
              <a:ea typeface="HGPｺﾞｼｯｸE" pitchFamily="50" charset="-128"/>
            </a:endParaRPr>
          </a:p>
        </p:txBody>
      </p:sp>
      <p:sp>
        <p:nvSpPr>
          <p:cNvPr id="8" name="角丸四角形吹き出し 7"/>
          <p:cNvSpPr/>
          <p:nvPr/>
        </p:nvSpPr>
        <p:spPr bwMode="auto">
          <a:xfrm>
            <a:off x="4932040" y="1772816"/>
            <a:ext cx="4067944" cy="851297"/>
          </a:xfrm>
          <a:prstGeom prst="wedgeRoundRectCallout">
            <a:avLst>
              <a:gd name="adj1" fmla="val -44271"/>
              <a:gd name="adj2" fmla="val 93572"/>
              <a:gd name="adj3" fmla="val 16667"/>
            </a:avLst>
          </a:prstGeom>
          <a:solidFill>
            <a:schemeClr val="accent1">
              <a:lumMod val="60000"/>
              <a:lumOff val="40000"/>
            </a:schemeClr>
          </a:solidFill>
          <a:ln w="34925">
            <a:solidFill>
              <a:schemeClr val="tx2">
                <a:lumMod val="60000"/>
                <a:lumOff val="40000"/>
              </a:schemeClr>
            </a:solidFill>
            <a:miter lim="800000"/>
            <a:headEnd/>
            <a:tailEnd/>
          </a:ln>
        </p:spPr>
        <p:txBody>
          <a:bodyPr wrap="square" rtlCol="0" anchor="ctr">
            <a:spAutoFit/>
          </a:bodyPr>
          <a:lstStyle/>
          <a:p>
            <a:pPr marL="342900" indent="-342900" algn="l">
              <a:spcBef>
                <a:spcPct val="0"/>
              </a:spcBef>
              <a:buAutoNum type="arabicParenBoth"/>
            </a:pPr>
            <a:r>
              <a:rPr lang="en-US" altLang="ja-JP" sz="1400" dirty="0" err="1" smtClean="0">
                <a:solidFill>
                  <a:srgbClr val="333333"/>
                </a:solidFill>
                <a:latin typeface="HGPｺﾞｼｯｸE" pitchFamily="50" charset="-128"/>
                <a:ea typeface="HGPｺﾞｼｯｸE" pitchFamily="50" charset="-128"/>
              </a:rPr>
              <a:t>OpenStack</a:t>
            </a:r>
            <a:r>
              <a:rPr lang="ja-JP" altLang="en-US" sz="1400" dirty="0" smtClean="0">
                <a:solidFill>
                  <a:srgbClr val="333333"/>
                </a:solidFill>
                <a:latin typeface="HGPｺﾞｼｯｸE" pitchFamily="50" charset="-128"/>
                <a:ea typeface="HGPｺﾞｼｯｸE" pitchFamily="50" charset="-128"/>
              </a:rPr>
              <a:t>コミュニティ内 </a:t>
            </a:r>
            <a:r>
              <a:rPr lang="en-US" altLang="ja-JP" sz="1400" dirty="0" smtClean="0">
                <a:solidFill>
                  <a:srgbClr val="333333"/>
                </a:solidFill>
                <a:latin typeface="HGPｺﾞｼｯｸE" pitchFamily="50" charset="-128"/>
                <a:ea typeface="HGPｺﾞｼｯｸE" pitchFamily="50" charset="-128"/>
              </a:rPr>
              <a:t>Colony </a:t>
            </a:r>
            <a:r>
              <a:rPr lang="ja-JP" altLang="en-US" sz="1400" dirty="0" smtClean="0">
                <a:solidFill>
                  <a:srgbClr val="333333"/>
                </a:solidFill>
                <a:latin typeface="HGPｺﾞｼｯｸE" pitchFamily="50" charset="-128"/>
                <a:ea typeface="HGPｺﾞｼｯｸE" pitchFamily="50" charset="-128"/>
              </a:rPr>
              <a:t>プロジェクトとして提供</a:t>
            </a:r>
            <a:endParaRPr lang="en-US" altLang="ja-JP" sz="1400" dirty="0" smtClean="0">
              <a:solidFill>
                <a:srgbClr val="333333"/>
              </a:solidFill>
              <a:latin typeface="HGPｺﾞｼｯｸE" pitchFamily="50" charset="-128"/>
              <a:ea typeface="HGPｺﾞｼｯｸE" pitchFamily="50" charset="-128"/>
            </a:endParaRPr>
          </a:p>
          <a:p>
            <a:pPr marL="342900" indent="-342900" algn="l">
              <a:spcBef>
                <a:spcPct val="0"/>
              </a:spcBef>
            </a:pPr>
            <a:r>
              <a:rPr kumimoji="1" lang="en-US" altLang="ja-JP" sz="1600" b="0" dirty="0" smtClean="0">
                <a:solidFill>
                  <a:srgbClr val="333333"/>
                </a:solidFill>
                <a:latin typeface="HGPｺﾞｼｯｸE" pitchFamily="50" charset="-128"/>
                <a:ea typeface="HGPｺﾞｼｯｸE" pitchFamily="50" charset="-128"/>
              </a:rPr>
              <a:t>https://github.com/nii-cloud/colony</a:t>
            </a:r>
            <a:endParaRPr kumimoji="1" lang="ja-JP" altLang="en-US" sz="1600" b="0" dirty="0">
              <a:solidFill>
                <a:srgbClr val="333333"/>
              </a:solidFill>
              <a:latin typeface="HGPｺﾞｼｯｸE" pitchFamily="50" charset="-128"/>
              <a:ea typeface="HGPｺﾞｼｯｸE" pitchFamily="50" charset="-128"/>
            </a:endParaRPr>
          </a:p>
        </p:txBody>
      </p:sp>
      <p:sp>
        <p:nvSpPr>
          <p:cNvPr id="9" name="角丸四角形吹き出し 8"/>
          <p:cNvSpPr/>
          <p:nvPr/>
        </p:nvSpPr>
        <p:spPr bwMode="auto">
          <a:xfrm>
            <a:off x="5508104" y="4842876"/>
            <a:ext cx="3312368" cy="919401"/>
          </a:xfrm>
          <a:prstGeom prst="wedgeRoundRectCallout">
            <a:avLst>
              <a:gd name="adj1" fmla="val -55253"/>
              <a:gd name="adj2" fmla="val -37851"/>
              <a:gd name="adj3" fmla="val 16667"/>
            </a:avLst>
          </a:prstGeom>
          <a:solidFill>
            <a:srgbClr val="FFC000"/>
          </a:solidFill>
          <a:ln w="34925">
            <a:solidFill>
              <a:srgbClr val="FF0000"/>
            </a:solidFill>
            <a:miter lim="800000"/>
            <a:headEnd/>
            <a:tailEnd/>
          </a:ln>
        </p:spPr>
        <p:txBody>
          <a:bodyPr wrap="square" rtlCol="0" anchor="ctr">
            <a:spAutoFit/>
          </a:bodyPr>
          <a:lstStyle/>
          <a:p>
            <a:pPr marL="357188" indent="-357188" algn="l">
              <a:spcBef>
                <a:spcPct val="0"/>
              </a:spcBef>
            </a:pPr>
            <a:r>
              <a:rPr lang="en-US" altLang="ja-JP" sz="1600" dirty="0" smtClean="0">
                <a:latin typeface="HGPｺﾞｼｯｸE" pitchFamily="50" charset="-128"/>
                <a:ea typeface="HGPｺﾞｼｯｸE" pitchFamily="50" charset="-128"/>
              </a:rPr>
              <a:t>(2) 	</a:t>
            </a:r>
            <a:r>
              <a:rPr lang="ja-JP" altLang="en-US" sz="1600" dirty="0" smtClean="0">
                <a:latin typeface="HGPｺﾞｼｯｸE" pitchFamily="50" charset="-128"/>
                <a:ea typeface="HGPｺﾞｼｯｸE" pitchFamily="50" charset="-128"/>
              </a:rPr>
              <a:t>レプリケーション時のロジック</a:t>
            </a:r>
            <a:r>
              <a:rPr lang="en-US" altLang="ja-JP" sz="1600" dirty="0" smtClean="0">
                <a:latin typeface="HGPｺﾞｼｯｸE" pitchFamily="50" charset="-128"/>
                <a:ea typeface="HGPｺﾞｼｯｸE" pitchFamily="50" charset="-128"/>
              </a:rPr>
              <a:t> </a:t>
            </a:r>
            <a:r>
              <a:rPr lang="ja-JP" altLang="en-US" sz="1600" dirty="0" smtClean="0">
                <a:latin typeface="HGPｺﾞｼｯｸE" pitchFamily="50" charset="-128"/>
                <a:ea typeface="HGPｺﾞｼｯｸE" pitchFamily="50" charset="-128"/>
              </a:rPr>
              <a:t>を広域分散向けに変更し性能評価実施</a:t>
            </a:r>
            <a:endParaRPr lang="en-US" altLang="ja-JP" sz="1600" dirty="0" smtClean="0">
              <a:latin typeface="HGPｺﾞｼｯｸE" pitchFamily="50" charset="-128"/>
              <a:ea typeface="HGPｺﾞｼｯｸE" pitchFamily="50" charset="-128"/>
            </a:endParaRPr>
          </a:p>
        </p:txBody>
      </p:sp>
      <p:sp>
        <p:nvSpPr>
          <p:cNvPr id="11" name="テキスト ボックス 10"/>
          <p:cNvSpPr txBox="1"/>
          <p:nvPr/>
        </p:nvSpPr>
        <p:spPr>
          <a:xfrm>
            <a:off x="179512" y="116632"/>
            <a:ext cx="3799438" cy="646331"/>
          </a:xfrm>
          <a:prstGeom prst="rect">
            <a:avLst/>
          </a:prstGeom>
          <a:noFill/>
        </p:spPr>
        <p:txBody>
          <a:bodyPr wrap="none" rtlCol="0">
            <a:spAutoFit/>
          </a:bodyPr>
          <a:lstStyle/>
          <a:p>
            <a:pPr algn="ctr"/>
            <a:r>
              <a:rPr lang="en-US" altLang="ja-JP" sz="3600" dirty="0" smtClean="0">
                <a:solidFill>
                  <a:schemeClr val="tx2">
                    <a:lumMod val="50000"/>
                  </a:schemeClr>
                </a:solidFill>
                <a:latin typeface="HGPｺﾞｼｯｸE" pitchFamily="50" charset="-128"/>
                <a:ea typeface="HGPｺﾞｼｯｸE" pitchFamily="50" charset="-128"/>
              </a:rPr>
              <a:t>Colony</a:t>
            </a:r>
            <a:r>
              <a:rPr lang="ja-JP" altLang="en-US" sz="3600" dirty="0" smtClean="0">
                <a:solidFill>
                  <a:schemeClr val="tx2">
                    <a:lumMod val="50000"/>
                  </a:schemeClr>
                </a:solidFill>
                <a:latin typeface="HGPｺﾞｼｯｸE" pitchFamily="50" charset="-128"/>
                <a:ea typeface="HGPｺﾞｼｯｸE" pitchFamily="50" charset="-128"/>
              </a:rPr>
              <a:t>の実現方式</a:t>
            </a:r>
            <a:endParaRPr lang="ja-JP" altLang="en-US" sz="3600" dirty="0">
              <a:solidFill>
                <a:schemeClr val="tx2">
                  <a:lumMod val="50000"/>
                </a:schemeClr>
              </a:solidFill>
              <a:latin typeface="HGPｺﾞｼｯｸE" pitchFamily="50" charset="-128"/>
              <a:ea typeface="HGPｺﾞｼｯｸE" pitchFamily="50" charset="-128"/>
            </a:endParaRPr>
          </a:p>
        </p:txBody>
      </p:sp>
      <p:sp>
        <p:nvSpPr>
          <p:cNvPr id="12" name="正方形/長方形 11"/>
          <p:cNvSpPr/>
          <p:nvPr/>
        </p:nvSpPr>
        <p:spPr>
          <a:xfrm>
            <a:off x="251520" y="1052736"/>
            <a:ext cx="5472608" cy="400110"/>
          </a:xfrm>
          <a:prstGeom prst="rect">
            <a:avLst/>
          </a:prstGeom>
          <a:solidFill>
            <a:schemeClr val="bg1"/>
          </a:solidFill>
          <a:ln w="34925">
            <a:solidFill>
              <a:schemeClr val="accent1"/>
            </a:solidFill>
          </a:ln>
        </p:spPr>
        <p:txBody>
          <a:bodyPr wrap="square">
            <a:spAutoFit/>
          </a:bodyPr>
          <a:lstStyle/>
          <a:p>
            <a:pPr algn="ctr"/>
            <a:r>
              <a:rPr lang="en-US" altLang="ja-JP" sz="2000" dirty="0" err="1" smtClean="0">
                <a:latin typeface="HGPｺﾞｼｯｸE" pitchFamily="50" charset="-128"/>
                <a:ea typeface="HGPｺﾞｼｯｸE" pitchFamily="50" charset="-128"/>
                <a:cs typeface="Arial Unicode MS" pitchFamily="50" charset="-128"/>
              </a:rPr>
              <a:t>OpenStack</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Storage</a:t>
            </a:r>
            <a:r>
              <a:rPr lang="ja-JP" altLang="en-US" sz="2000" dirty="0" smtClean="0">
                <a:latin typeface="HGPｺﾞｼｯｸE" pitchFamily="50" charset="-128"/>
                <a:ea typeface="HGPｺﾞｼｯｸE" pitchFamily="50" charset="-128"/>
                <a:cs typeface="Arial Unicode MS" pitchFamily="50" charset="-128"/>
              </a:rPr>
              <a:t>　</a:t>
            </a:r>
            <a:r>
              <a:rPr lang="en-US" altLang="ja-JP" sz="2000" dirty="0" smtClean="0">
                <a:latin typeface="HGPｺﾞｼｯｸE" pitchFamily="50" charset="-128"/>
                <a:ea typeface="HGPｺﾞｼｯｸE" pitchFamily="50" charset="-128"/>
                <a:cs typeface="Arial Unicode MS" pitchFamily="50" charset="-128"/>
              </a:rPr>
              <a:t>swift </a:t>
            </a:r>
            <a:r>
              <a:rPr lang="ja-JP" altLang="en-US" sz="2000" dirty="0" smtClean="0">
                <a:latin typeface="HGPｺﾞｼｯｸE" pitchFamily="50" charset="-128"/>
                <a:ea typeface="HGPｺﾞｼｯｸE" pitchFamily="50" charset="-128"/>
                <a:cs typeface="Arial Unicode MS" pitchFamily="50" charset="-128"/>
              </a:rPr>
              <a:t>に広域網対応を追加</a:t>
            </a:r>
            <a:endParaRPr lang="en-US" altLang="ja-JP" sz="2000" dirty="0" smtClean="0">
              <a:latin typeface="HGPｺﾞｼｯｸE" pitchFamily="50" charset="-128"/>
              <a:ea typeface="HGPｺﾞｼｯｸE" pitchFamily="50" charset="-128"/>
              <a:cs typeface="Arial Unicode MS" pitchFamily="50" charset="-128"/>
            </a:endParaRPr>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32</a:t>
            </a:fld>
            <a:endParaRPr lang="ja-JP"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ichimuram\My Documents\ダウンロード\20120409_16522425370.png"/>
          <p:cNvPicPr>
            <a:picLocks noChangeAspect="1" noChangeArrowheads="1"/>
          </p:cNvPicPr>
          <p:nvPr/>
        </p:nvPicPr>
        <p:blipFill>
          <a:blip r:embed="rId3" cstate="print"/>
          <a:srcRect/>
          <a:stretch>
            <a:fillRect/>
          </a:stretch>
        </p:blipFill>
        <p:spPr bwMode="auto">
          <a:xfrm>
            <a:off x="-396552" y="404664"/>
            <a:ext cx="4985169" cy="4974237"/>
          </a:xfrm>
          <a:prstGeom prst="rect">
            <a:avLst/>
          </a:prstGeom>
          <a:noFill/>
        </p:spPr>
      </p:pic>
      <p:sp>
        <p:nvSpPr>
          <p:cNvPr id="13" name="角丸四角形 12"/>
          <p:cNvSpPr/>
          <p:nvPr/>
        </p:nvSpPr>
        <p:spPr bwMode="auto">
          <a:xfrm>
            <a:off x="1996329" y="1772816"/>
            <a:ext cx="1661723" cy="208823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smtClean="0">
              <a:ln>
                <a:noFill/>
              </a:ln>
              <a:solidFill>
                <a:schemeClr val="tx1"/>
              </a:solidFill>
              <a:effectLst/>
              <a:latin typeface="HGPｺﾞｼｯｸE" pitchFamily="50" charset="-128"/>
              <a:ea typeface="HGPｺﾞｼｯｸE" pitchFamily="50" charset="-128"/>
            </a:endParaRPr>
          </a:p>
        </p:txBody>
      </p:sp>
      <p:sp>
        <p:nvSpPr>
          <p:cNvPr id="15" name="円/楕円 14"/>
          <p:cNvSpPr/>
          <p:nvPr/>
        </p:nvSpPr>
        <p:spPr bwMode="auto">
          <a:xfrm>
            <a:off x="1464578" y="3573016"/>
            <a:ext cx="1395847"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 @</a:t>
            </a:r>
            <a:r>
              <a:rPr lang="en-US" altLang="ja-JP" sz="1600" dirty="0" smtClean="0">
                <a:latin typeface="HGPｺﾞｼｯｸE" pitchFamily="50" charset="-128"/>
                <a:ea typeface="HGPｺﾞｼｯｸE" pitchFamily="50" charset="-128"/>
                <a:cs typeface="Tahoma" pitchFamily="34" charset="0"/>
              </a:rPr>
              <a:t>Tokyo</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19" name="円/楕円 18"/>
          <p:cNvSpPr/>
          <p:nvPr/>
        </p:nvSpPr>
        <p:spPr bwMode="auto">
          <a:xfrm>
            <a:off x="2993363" y="3789040"/>
            <a:ext cx="1129972" cy="792088"/>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Swift@</a:t>
            </a:r>
          </a:p>
          <a:p>
            <a:pPr marL="0" marR="0" indent="0" algn="l" defTabSz="914400" rtl="0" eaLnBrk="1" fontAlgn="base" latinLnBrk="0" hangingPunct="1">
              <a:lnSpc>
                <a:spcPct val="100000"/>
              </a:lnSpc>
              <a:spcBef>
                <a:spcPct val="0"/>
              </a:spcBef>
              <a:spcAft>
                <a:spcPct val="0"/>
              </a:spcAft>
              <a:buClrTx/>
              <a:buSzTx/>
              <a:buFontTx/>
              <a:buNone/>
              <a:tabLst/>
            </a:pPr>
            <a:r>
              <a:rPr lang="en-US" altLang="ja-JP" sz="1400" dirty="0" smtClean="0">
                <a:latin typeface="HGPｺﾞｼｯｸE" pitchFamily="50" charset="-128"/>
                <a:ea typeface="HGPｺﾞｼｯｸE" pitchFamily="50" charset="-128"/>
                <a:cs typeface="Tahoma" pitchFamily="34" charset="0"/>
              </a:rPr>
              <a:t>Chiba</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sp>
        <p:nvSpPr>
          <p:cNvPr id="20" name="円/楕円 19"/>
          <p:cNvSpPr/>
          <p:nvPr/>
        </p:nvSpPr>
        <p:spPr bwMode="auto">
          <a:xfrm>
            <a:off x="2262205" y="1124744"/>
            <a:ext cx="1595254" cy="792088"/>
          </a:xfrm>
          <a:prstGeom prst="ellipse">
            <a:avLst/>
          </a:prstGeom>
          <a:solidFill>
            <a:schemeClr val="accent6">
              <a:lumMod val="60000"/>
              <a:lumOff val="4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sz="1600" dirty="0" smtClean="0">
                <a:latin typeface="HGPｺﾞｼｯｸE" pitchFamily="50" charset="-128"/>
                <a:ea typeface="HGPｺﾞｼｯｸE" pitchFamily="50" charset="-128"/>
                <a:cs typeface="Tahoma" pitchFamily="34" charset="0"/>
              </a:rPr>
              <a:t>Swift @Sapporo</a:t>
            </a:r>
            <a:endParaRPr kumimoji="1" lang="ja-JP" altLang="en-US" sz="16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23" name="直線矢印コネクタ 22"/>
          <p:cNvCxnSpPr>
            <a:stCxn id="20" idx="4"/>
            <a:endCxn id="15" idx="1"/>
          </p:cNvCxnSpPr>
          <p:nvPr/>
        </p:nvCxnSpPr>
        <p:spPr bwMode="auto">
          <a:xfrm flipH="1">
            <a:off x="1668995" y="1916833"/>
            <a:ext cx="1390837" cy="1772183"/>
          </a:xfrm>
          <a:prstGeom prst="straightConnector1">
            <a:avLst/>
          </a:prstGeom>
          <a:solidFill>
            <a:schemeClr val="bg1"/>
          </a:solidFill>
          <a:ln w="25400" cap="flat" cmpd="sng" algn="ctr">
            <a:solidFill>
              <a:schemeClr val="bg2"/>
            </a:solidFill>
            <a:prstDash val="solid"/>
            <a:round/>
            <a:headEnd type="none"/>
            <a:tailEnd type="arrow"/>
          </a:ln>
          <a:effectLst/>
        </p:spPr>
      </p:cxnSp>
      <p:cxnSp>
        <p:nvCxnSpPr>
          <p:cNvPr id="26" name="直線矢印コネクタ 25"/>
          <p:cNvCxnSpPr>
            <a:stCxn id="20" idx="4"/>
            <a:endCxn id="19" idx="0"/>
          </p:cNvCxnSpPr>
          <p:nvPr/>
        </p:nvCxnSpPr>
        <p:spPr bwMode="auto">
          <a:xfrm>
            <a:off x="3059832" y="1916832"/>
            <a:ext cx="498517" cy="1872208"/>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37" name="テキスト ボックス 36"/>
          <p:cNvSpPr txBox="1"/>
          <p:nvPr/>
        </p:nvSpPr>
        <p:spPr>
          <a:xfrm>
            <a:off x="1863391" y="458112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8" name="テキスト ボックス 37"/>
          <p:cNvSpPr txBox="1"/>
          <p:nvPr/>
        </p:nvSpPr>
        <p:spPr>
          <a:xfrm>
            <a:off x="1863391" y="4797152"/>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6.29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sp>
        <p:nvSpPr>
          <p:cNvPr id="39" name="テキスト ボックス 38"/>
          <p:cNvSpPr txBox="1"/>
          <p:nvPr/>
        </p:nvSpPr>
        <p:spPr>
          <a:xfrm>
            <a:off x="1863391" y="5445224"/>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941.23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41" name="直線矢印コネクタ 40"/>
          <p:cNvCxnSpPr>
            <a:stCxn id="15" idx="0"/>
            <a:endCxn id="20" idx="4"/>
          </p:cNvCxnSpPr>
          <p:nvPr/>
        </p:nvCxnSpPr>
        <p:spPr bwMode="auto">
          <a:xfrm flipV="1">
            <a:off x="2162501" y="1916832"/>
            <a:ext cx="897330" cy="1656184"/>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44" name="直線矢印コネクタ 43"/>
          <p:cNvCxnSpPr>
            <a:stCxn id="19" idx="7"/>
            <a:endCxn id="20" idx="4"/>
          </p:cNvCxnSpPr>
          <p:nvPr/>
        </p:nvCxnSpPr>
        <p:spPr bwMode="auto">
          <a:xfrm flipH="1" flipV="1">
            <a:off x="3059832" y="1916833"/>
            <a:ext cx="898022" cy="1988207"/>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49" name="直線矢印コネクタ 48"/>
          <p:cNvCxnSpPr>
            <a:stCxn id="15" idx="6"/>
            <a:endCxn id="19" idx="1"/>
          </p:cNvCxnSpPr>
          <p:nvPr/>
        </p:nvCxnSpPr>
        <p:spPr bwMode="auto">
          <a:xfrm flipV="1">
            <a:off x="2860425" y="3905040"/>
            <a:ext cx="298419" cy="64021"/>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51" name="直線矢印コネクタ 50"/>
          <p:cNvCxnSpPr>
            <a:endCxn id="15" idx="5"/>
          </p:cNvCxnSpPr>
          <p:nvPr/>
        </p:nvCxnSpPr>
        <p:spPr bwMode="auto">
          <a:xfrm flipH="1">
            <a:off x="2656008" y="4121461"/>
            <a:ext cx="345096" cy="127644"/>
          </a:xfrm>
          <a:prstGeom prst="straightConnector1">
            <a:avLst/>
          </a:prstGeom>
          <a:solidFill>
            <a:schemeClr val="bg1"/>
          </a:solidFill>
          <a:ln w="50800" cap="flat" cmpd="sng" algn="ctr">
            <a:solidFill>
              <a:srgbClr val="FF0000"/>
            </a:solidFill>
            <a:prstDash val="solid"/>
            <a:round/>
            <a:headEnd type="none" w="med" len="med"/>
            <a:tailEnd type="arrow"/>
          </a:ln>
          <a:effectLst/>
        </p:spPr>
      </p:cxnSp>
      <p:cxnSp>
        <p:nvCxnSpPr>
          <p:cNvPr id="53" name="直線矢印コネクタ 52"/>
          <p:cNvCxnSpPr/>
          <p:nvPr/>
        </p:nvCxnSpPr>
        <p:spPr bwMode="auto">
          <a:xfrm>
            <a:off x="1331640" y="4725143"/>
            <a:ext cx="465282" cy="0"/>
          </a:xfrm>
          <a:prstGeom prst="straightConnector1">
            <a:avLst/>
          </a:prstGeom>
          <a:solidFill>
            <a:schemeClr val="bg1"/>
          </a:solidFill>
          <a:ln w="25400" cap="flat" cmpd="sng" algn="ctr">
            <a:solidFill>
              <a:schemeClr val="accent2">
                <a:lumMod val="40000"/>
                <a:lumOff val="60000"/>
              </a:schemeClr>
            </a:solidFill>
            <a:prstDash val="solid"/>
            <a:round/>
            <a:headEnd type="none"/>
            <a:tailEnd type="arrow"/>
          </a:ln>
          <a:effectLst/>
        </p:spPr>
      </p:cxnSp>
      <p:cxnSp>
        <p:nvCxnSpPr>
          <p:cNvPr id="56" name="直線矢印コネクタ 55"/>
          <p:cNvCxnSpPr/>
          <p:nvPr/>
        </p:nvCxnSpPr>
        <p:spPr bwMode="auto">
          <a:xfrm>
            <a:off x="1331640" y="4869159"/>
            <a:ext cx="465282" cy="0"/>
          </a:xfrm>
          <a:prstGeom prst="straightConnector1">
            <a:avLst/>
          </a:prstGeom>
          <a:solidFill>
            <a:schemeClr val="bg1"/>
          </a:solidFill>
          <a:ln w="25400" cap="flat" cmpd="sng" algn="ctr">
            <a:solidFill>
              <a:srgbClr val="FFFF00"/>
            </a:solidFill>
            <a:prstDash val="solid"/>
            <a:round/>
            <a:headEnd type="none"/>
            <a:tailEnd type="arrow"/>
          </a:ln>
          <a:effectLst/>
        </p:spPr>
      </p:cxnSp>
      <p:cxnSp>
        <p:nvCxnSpPr>
          <p:cNvPr id="59" name="直線矢印コネクタ 58"/>
          <p:cNvCxnSpPr/>
          <p:nvPr/>
        </p:nvCxnSpPr>
        <p:spPr bwMode="auto">
          <a:xfrm>
            <a:off x="1331640" y="5589239"/>
            <a:ext cx="465282" cy="0"/>
          </a:xfrm>
          <a:prstGeom prst="straightConnector1">
            <a:avLst/>
          </a:prstGeom>
          <a:solidFill>
            <a:schemeClr val="bg1"/>
          </a:solidFill>
          <a:ln w="50800" cap="flat" cmpd="sng" algn="ctr">
            <a:solidFill>
              <a:srgbClr val="CC0099"/>
            </a:solidFill>
            <a:prstDash val="solid"/>
            <a:round/>
            <a:headEnd type="none" w="med" len="med"/>
            <a:tailEnd type="arrow"/>
          </a:ln>
          <a:effectLst/>
        </p:spPr>
      </p:cxnSp>
      <p:cxnSp>
        <p:nvCxnSpPr>
          <p:cNvPr id="62" name="直線矢印コネクタ 61"/>
          <p:cNvCxnSpPr/>
          <p:nvPr/>
        </p:nvCxnSpPr>
        <p:spPr bwMode="auto">
          <a:xfrm>
            <a:off x="1331640" y="5805263"/>
            <a:ext cx="465282" cy="0"/>
          </a:xfrm>
          <a:prstGeom prst="straightConnector1">
            <a:avLst/>
          </a:prstGeom>
          <a:solidFill>
            <a:schemeClr val="bg1"/>
          </a:solidFill>
          <a:ln w="50800" cap="flat" cmpd="sng" algn="ctr">
            <a:solidFill>
              <a:srgbClr val="FF0000"/>
            </a:solidFill>
            <a:prstDash val="solid"/>
            <a:round/>
            <a:headEnd type="none" w="med" len="med"/>
            <a:tailEnd type="arrow"/>
          </a:ln>
          <a:effectLst/>
        </p:spPr>
      </p:cxnSp>
      <p:sp>
        <p:nvSpPr>
          <p:cNvPr id="65" name="テキスト ボックス 64"/>
          <p:cNvSpPr txBox="1"/>
          <p:nvPr/>
        </p:nvSpPr>
        <p:spPr>
          <a:xfrm>
            <a:off x="1863391" y="5661248"/>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929.15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0" name="直線矢印コネクタ 69"/>
          <p:cNvCxnSpPr/>
          <p:nvPr/>
        </p:nvCxnSpPr>
        <p:spPr bwMode="auto">
          <a:xfrm>
            <a:off x="1331640" y="5085183"/>
            <a:ext cx="465282" cy="0"/>
          </a:xfrm>
          <a:prstGeom prst="straightConnector1">
            <a:avLst/>
          </a:prstGeom>
          <a:solidFill>
            <a:schemeClr val="bg1"/>
          </a:solidFill>
          <a:ln w="25400" cap="flat" cmpd="sng" algn="ctr">
            <a:solidFill>
              <a:schemeClr val="bg2">
                <a:lumMod val="90000"/>
                <a:lumOff val="10000"/>
              </a:schemeClr>
            </a:solidFill>
            <a:prstDash val="solid"/>
            <a:round/>
            <a:headEnd type="none"/>
            <a:tailEnd type="arrow"/>
          </a:ln>
          <a:effectLst/>
        </p:spPr>
      </p:cxnSp>
      <p:sp>
        <p:nvSpPr>
          <p:cNvPr id="71" name="テキスト ボックス 70"/>
          <p:cNvSpPr txBox="1"/>
          <p:nvPr/>
        </p:nvSpPr>
        <p:spPr>
          <a:xfrm>
            <a:off x="1863391" y="5013176"/>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7.80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cxnSp>
        <p:nvCxnSpPr>
          <p:cNvPr id="72" name="直線矢印コネクタ 71"/>
          <p:cNvCxnSpPr/>
          <p:nvPr/>
        </p:nvCxnSpPr>
        <p:spPr bwMode="auto">
          <a:xfrm>
            <a:off x="1331640" y="5301207"/>
            <a:ext cx="465282" cy="0"/>
          </a:xfrm>
          <a:prstGeom prst="straightConnector1">
            <a:avLst/>
          </a:prstGeom>
          <a:solidFill>
            <a:schemeClr val="bg1"/>
          </a:solidFill>
          <a:ln w="25400" cap="flat" cmpd="sng" algn="ctr">
            <a:solidFill>
              <a:srgbClr val="FFC000"/>
            </a:solidFill>
            <a:prstDash val="solid"/>
            <a:round/>
            <a:headEnd type="none"/>
            <a:tailEnd type="arrow"/>
          </a:ln>
          <a:effectLst/>
        </p:spPr>
      </p:cxnSp>
      <p:sp>
        <p:nvSpPr>
          <p:cNvPr id="73" name="テキスト ボックス 72"/>
          <p:cNvSpPr txBox="1"/>
          <p:nvPr/>
        </p:nvSpPr>
        <p:spPr>
          <a:xfrm>
            <a:off x="1863391" y="5229200"/>
            <a:ext cx="1528785" cy="276999"/>
          </a:xfrm>
          <a:prstGeom prst="rect">
            <a:avLst/>
          </a:prstGeom>
          <a:noFill/>
        </p:spPr>
        <p:txBody>
          <a:bodyPr wrap="square" rtlCol="0">
            <a:spAutoFit/>
          </a:bodyPr>
          <a:lstStyle/>
          <a:p>
            <a:r>
              <a:rPr lang="en-US" altLang="ja-JP" sz="1200" dirty="0" smtClean="0">
                <a:latin typeface="HGPｺﾞｼｯｸE" pitchFamily="50" charset="-128"/>
                <a:ea typeface="HGPｺﾞｼｯｸE" pitchFamily="50" charset="-128"/>
                <a:cs typeface="Tahoma" pitchFamily="34" charset="0"/>
              </a:rPr>
              <a:t>7.73 </a:t>
            </a:r>
            <a:r>
              <a:rPr lang="en-US" altLang="ja-JP" sz="1200" dirty="0" err="1" smtClean="0">
                <a:latin typeface="HGPｺﾞｼｯｸE" pitchFamily="50" charset="-128"/>
                <a:ea typeface="HGPｺﾞｼｯｸE" pitchFamily="50" charset="-128"/>
                <a:cs typeface="Tahoma" pitchFamily="34" charset="0"/>
              </a:rPr>
              <a:t>Mbits</a:t>
            </a:r>
            <a:r>
              <a:rPr lang="en-US" altLang="ja-JP" sz="1200" dirty="0" smtClean="0">
                <a:latin typeface="HGPｺﾞｼｯｸE" pitchFamily="50" charset="-128"/>
                <a:ea typeface="HGPｺﾞｼｯｸE" pitchFamily="50" charset="-128"/>
                <a:cs typeface="Tahoma" pitchFamily="34" charset="0"/>
              </a:rPr>
              <a:t>/sec</a:t>
            </a:r>
            <a:endParaRPr kumimoji="1" lang="ja-JP" altLang="en-US" sz="1200" dirty="0">
              <a:latin typeface="HGPｺﾞｼｯｸE" pitchFamily="50" charset="-128"/>
              <a:ea typeface="HGPｺﾞｼｯｸE" pitchFamily="50" charset="-128"/>
              <a:cs typeface="Tahoma" pitchFamily="34" charset="0"/>
            </a:endParaRPr>
          </a:p>
        </p:txBody>
      </p:sp>
      <p:graphicFrame>
        <p:nvGraphicFramePr>
          <p:cNvPr id="84" name="表 83"/>
          <p:cNvGraphicFramePr>
            <a:graphicFrameLocks noGrp="1"/>
          </p:cNvGraphicFramePr>
          <p:nvPr/>
        </p:nvGraphicFramePr>
        <p:xfrm>
          <a:off x="4067944" y="3422368"/>
          <a:ext cx="4647287" cy="1230768"/>
        </p:xfrm>
        <a:graphic>
          <a:graphicData uri="http://schemas.openxmlformats.org/drawingml/2006/table">
            <a:tbl>
              <a:tblPr firstRow="1" bandRow="1">
                <a:tableStyleId>{5C22544A-7EE6-4342-B048-85BDC9FD1C3A}</a:tableStyleId>
              </a:tblPr>
              <a:tblGrid>
                <a:gridCol w="572927"/>
                <a:gridCol w="814872"/>
                <a:gridCol w="814872"/>
                <a:gridCol w="814872"/>
                <a:gridCol w="814872"/>
                <a:gridCol w="814872"/>
              </a:tblGrid>
              <a:tr h="24482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1,755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2,165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395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3,178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1.375</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431,840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446,824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537,768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412,542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43,307</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710,179</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741,350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737,565</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723,446</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731,824</a:t>
                      </a:r>
                      <a:endParaRPr kumimoji="1" lang="ja-JP" altLang="en-US" sz="900" b="1" dirty="0">
                        <a:solidFill>
                          <a:srgbClr val="C00000"/>
                        </a:solidFill>
                        <a:latin typeface="Tahoma" pitchFamily="34" charset="0"/>
                        <a:cs typeface="Tahoma" pitchFamily="34" charset="0"/>
                      </a:endParaRPr>
                    </a:p>
                  </a:txBody>
                  <a:tcPr marL="84406" marR="84406"/>
                </a:tc>
              </a:tr>
              <a:tr h="244827">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780,548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775,131</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788,620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782,503</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786,224</a:t>
                      </a:r>
                      <a:endParaRPr kumimoji="1" lang="ja-JP" altLang="en-US" sz="900" b="1" dirty="0">
                        <a:solidFill>
                          <a:srgbClr val="C00000"/>
                        </a:solidFill>
                        <a:latin typeface="Tahoma" pitchFamily="34" charset="0"/>
                        <a:cs typeface="Tahoma" pitchFamily="34" charset="0"/>
                      </a:endParaRPr>
                    </a:p>
                  </a:txBody>
                  <a:tcPr marL="84406" marR="84406"/>
                </a:tc>
              </a:tr>
            </a:tbl>
          </a:graphicData>
        </a:graphic>
      </p:graphicFrame>
      <p:graphicFrame>
        <p:nvGraphicFramePr>
          <p:cNvPr id="85" name="表 84"/>
          <p:cNvGraphicFramePr>
            <a:graphicFrameLocks noGrp="1"/>
          </p:cNvGraphicFramePr>
          <p:nvPr/>
        </p:nvGraphicFramePr>
        <p:xfrm>
          <a:off x="4037987" y="332656"/>
          <a:ext cx="4536504" cy="1165860"/>
        </p:xfrm>
        <a:graphic>
          <a:graphicData uri="http://schemas.openxmlformats.org/drawingml/2006/table">
            <a:tbl>
              <a:tblPr firstRow="1" bandRow="1">
                <a:tableStyleId>{5C22544A-7EE6-4342-B048-85BDC9FD1C3A}</a:tableStyleId>
              </a:tblPr>
              <a:tblGrid>
                <a:gridCol w="492893"/>
                <a:gridCol w="817603"/>
                <a:gridCol w="806502"/>
                <a:gridCol w="806502"/>
                <a:gridCol w="806502"/>
                <a:gridCol w="806502"/>
              </a:tblGrid>
              <a:tr h="232967">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latin typeface="Tahoma" pitchFamily="34" charset="0"/>
                          <a:cs typeface="Tahoma" pitchFamily="34" charset="0"/>
                        </a:rPr>
                        <a:t>11,608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13,293</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12,916</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14,691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12,126</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3,427,827</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3,427,402</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3,455,788</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673,614</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3,386,009</a:t>
                      </a:r>
                      <a:endParaRPr kumimoji="1" lang="ja-JP" altLang="en-US" sz="900" dirty="0">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958,018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959,098</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7,188,901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974,072</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949,389</a:t>
                      </a:r>
                      <a:endParaRPr kumimoji="1" lang="ja-JP" altLang="en-US" sz="900" b="1" dirty="0">
                        <a:solidFill>
                          <a:srgbClr val="C00000"/>
                        </a:solidFill>
                        <a:latin typeface="Tahoma" pitchFamily="34" charset="0"/>
                        <a:cs typeface="Tahoma" pitchFamily="34" charset="0"/>
                      </a:endParaRPr>
                    </a:p>
                  </a:txBody>
                  <a:tcPr marL="84406" marR="84406"/>
                </a:tc>
              </a:tr>
              <a:tr h="211788">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1" dirty="0" smtClean="0">
                          <a:solidFill>
                            <a:srgbClr val="C00000"/>
                          </a:solidFill>
                          <a:latin typeface="Tahoma" pitchFamily="34" charset="0"/>
                          <a:cs typeface="Tahoma" pitchFamily="34" charset="0"/>
                        </a:rPr>
                        <a:t>1,109,440</a:t>
                      </a:r>
                      <a:endParaRPr kumimoji="1" lang="ja-JP" altLang="en-US" sz="900" b="1" dirty="0">
                        <a:solidFill>
                          <a:srgbClr val="C00000"/>
                        </a:solidFill>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98,400,555</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99,641,184</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15,411,221</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latin typeface="Tahoma" pitchFamily="34" charset="0"/>
                          <a:cs typeface="Tahoma" pitchFamily="34" charset="0"/>
                        </a:rPr>
                        <a:t>92,400,774</a:t>
                      </a:r>
                      <a:endParaRPr kumimoji="1" lang="ja-JP" altLang="en-US" sz="900" dirty="0">
                        <a:latin typeface="Tahoma" pitchFamily="34" charset="0"/>
                        <a:cs typeface="Tahoma" pitchFamily="34" charset="0"/>
                      </a:endParaRPr>
                    </a:p>
                  </a:txBody>
                  <a:tcPr marL="84406" marR="84406"/>
                </a:tc>
              </a:tr>
            </a:tbl>
          </a:graphicData>
        </a:graphic>
      </p:graphicFrame>
      <p:sp>
        <p:nvSpPr>
          <p:cNvPr id="86" name="テキスト ボックス 85"/>
          <p:cNvSpPr txBox="1"/>
          <p:nvPr/>
        </p:nvSpPr>
        <p:spPr>
          <a:xfrm>
            <a:off x="3923928" y="3068960"/>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without network latency-awareness</a:t>
            </a:r>
            <a:endParaRPr kumimoji="1" lang="ja-JP" altLang="en-US" dirty="0">
              <a:latin typeface="HGPｺﾞｼｯｸE" pitchFamily="50" charset="-128"/>
              <a:ea typeface="HGPｺﾞｼｯｸE" pitchFamily="50" charset="-128"/>
              <a:cs typeface="Tahoma" pitchFamily="34" charset="0"/>
            </a:endParaRPr>
          </a:p>
        </p:txBody>
      </p:sp>
      <p:sp>
        <p:nvSpPr>
          <p:cNvPr id="87" name="テキスト ボックス 86"/>
          <p:cNvSpPr txBox="1"/>
          <p:nvPr/>
        </p:nvSpPr>
        <p:spPr>
          <a:xfrm>
            <a:off x="3851920" y="44624"/>
            <a:ext cx="5118107"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without cache</a:t>
            </a:r>
            <a:endParaRPr kumimoji="1" lang="ja-JP" altLang="en-US" dirty="0">
              <a:latin typeface="HGPｺﾞｼｯｸE" pitchFamily="50" charset="-128"/>
              <a:ea typeface="HGPｺﾞｼｯｸE" pitchFamily="50" charset="-128"/>
              <a:cs typeface="Tahoma" pitchFamily="34" charset="0"/>
            </a:endParaRPr>
          </a:p>
        </p:txBody>
      </p:sp>
      <p:sp>
        <p:nvSpPr>
          <p:cNvPr id="88" name="円/楕円 87"/>
          <p:cNvSpPr/>
          <p:nvPr/>
        </p:nvSpPr>
        <p:spPr bwMode="auto">
          <a:xfrm>
            <a:off x="2926894" y="4365104"/>
            <a:ext cx="989295" cy="504056"/>
          </a:xfrm>
          <a:prstGeom prst="ellipse">
            <a:avLst/>
          </a:prstGeom>
          <a:solidFill>
            <a:schemeClr val="tx2">
              <a:lumMod val="40000"/>
              <a:lumOff val="60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rPr>
              <a:t>Client</a:t>
            </a:r>
            <a:endParaRPr kumimoji="1" lang="ja-JP" altLang="en-US" sz="1400" b="0" i="0" u="none" strike="noStrike" cap="none" normalizeH="0" baseline="0" dirty="0" smtClean="0">
              <a:ln>
                <a:noFill/>
              </a:ln>
              <a:solidFill>
                <a:schemeClr val="tx1"/>
              </a:solidFill>
              <a:effectLst/>
              <a:latin typeface="HGPｺﾞｼｯｸE" pitchFamily="50" charset="-128"/>
              <a:ea typeface="HGPｺﾞｼｯｸE" pitchFamily="50" charset="-128"/>
              <a:cs typeface="Tahoma" pitchFamily="34" charset="0"/>
            </a:endParaRPr>
          </a:p>
        </p:txBody>
      </p:sp>
      <p:cxnSp>
        <p:nvCxnSpPr>
          <p:cNvPr id="89" name="直線矢印コネクタ 88"/>
          <p:cNvCxnSpPr/>
          <p:nvPr/>
        </p:nvCxnSpPr>
        <p:spPr bwMode="auto">
          <a:xfrm flipV="1">
            <a:off x="3521244" y="2060847"/>
            <a:ext cx="3870" cy="144016"/>
          </a:xfrm>
          <a:prstGeom prst="straightConnector1">
            <a:avLst/>
          </a:prstGeom>
          <a:solidFill>
            <a:schemeClr val="bg1"/>
          </a:solidFill>
          <a:ln w="9525" cap="flat" cmpd="sng" algn="ctr">
            <a:solidFill>
              <a:schemeClr val="bg2"/>
            </a:solidFill>
            <a:prstDash val="solid"/>
            <a:round/>
            <a:headEnd type="none" w="med" len="med"/>
            <a:tailEnd type="arrow"/>
          </a:ln>
          <a:effectLst/>
        </p:spPr>
      </p:cxnSp>
      <p:sp>
        <p:nvSpPr>
          <p:cNvPr id="34" name="テキスト ボックス 33"/>
          <p:cNvSpPr txBox="1"/>
          <p:nvPr/>
        </p:nvSpPr>
        <p:spPr>
          <a:xfrm>
            <a:off x="783271" y="5517231"/>
            <a:ext cx="583814"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10G</a:t>
            </a:r>
            <a:endParaRPr kumimoji="1" lang="ja-JP" altLang="en-US" dirty="0">
              <a:latin typeface="HGPｺﾞｼｯｸE" pitchFamily="50" charset="-128"/>
              <a:ea typeface="HGPｺﾞｼｯｸE" pitchFamily="50" charset="-128"/>
            </a:endParaRPr>
          </a:p>
        </p:txBody>
      </p:sp>
      <p:sp>
        <p:nvSpPr>
          <p:cNvPr id="36" name="テキスト ボックス 35"/>
          <p:cNvSpPr txBox="1"/>
          <p:nvPr/>
        </p:nvSpPr>
        <p:spPr>
          <a:xfrm>
            <a:off x="855279" y="4797151"/>
            <a:ext cx="454563" cy="369332"/>
          </a:xfrm>
          <a:prstGeom prst="rect">
            <a:avLst/>
          </a:prstGeom>
          <a:noFill/>
        </p:spPr>
        <p:txBody>
          <a:bodyPr wrap="none" rtlCol="0">
            <a:spAutoFit/>
          </a:bodyPr>
          <a:lstStyle/>
          <a:p>
            <a:r>
              <a:rPr kumimoji="1" lang="en-US" altLang="ja-JP" dirty="0" smtClean="0">
                <a:latin typeface="HGPｺﾞｼｯｸE" pitchFamily="50" charset="-128"/>
                <a:ea typeface="HGPｺﾞｼｯｸE" pitchFamily="50" charset="-128"/>
              </a:rPr>
              <a:t>1G</a:t>
            </a:r>
            <a:endParaRPr kumimoji="1" lang="ja-JP" altLang="en-US" dirty="0">
              <a:latin typeface="HGPｺﾞｼｯｸE" pitchFamily="50" charset="-128"/>
              <a:ea typeface="HGPｺﾞｼｯｸE" pitchFamily="50" charset="-128"/>
            </a:endParaRPr>
          </a:p>
        </p:txBody>
      </p:sp>
      <p:sp>
        <p:nvSpPr>
          <p:cNvPr id="40" name="テキスト ボックス 39"/>
          <p:cNvSpPr txBox="1"/>
          <p:nvPr/>
        </p:nvSpPr>
        <p:spPr>
          <a:xfrm>
            <a:off x="0" y="5949280"/>
            <a:ext cx="3528392" cy="369332"/>
          </a:xfrm>
          <a:prstGeom prst="rect">
            <a:avLst/>
          </a:prstGeom>
          <a:noFill/>
        </p:spPr>
        <p:txBody>
          <a:bodyPr wrap="square" rtlCol="0">
            <a:spAutoFit/>
          </a:bodyPr>
          <a:lstStyle/>
          <a:p>
            <a:r>
              <a:rPr lang="en-US" altLang="ja-JP" dirty="0" smtClean="0">
                <a:latin typeface="HGPｺﾞｼｯｸE" pitchFamily="50" charset="-128"/>
                <a:ea typeface="HGPｺﾞｼｯｸE" pitchFamily="50" charset="-128"/>
              </a:rPr>
              <a:t>ne</a:t>
            </a:r>
            <a:r>
              <a:rPr kumimoji="1" lang="en-US" altLang="ja-JP" dirty="0" smtClean="0">
                <a:latin typeface="HGPｺﾞｼｯｸE" pitchFamily="50" charset="-128"/>
                <a:ea typeface="HGPｺﾞｼｯｸE" pitchFamily="50" charset="-128"/>
              </a:rPr>
              <a:t>twork performance</a:t>
            </a:r>
            <a:r>
              <a:rPr lang="en-US" altLang="ja-JP" dirty="0" smtClean="0">
                <a:latin typeface="HGPｺﾞｼｯｸE" pitchFamily="50" charset="-128"/>
                <a:ea typeface="HGPｺﾞｼｯｸE" pitchFamily="50" charset="-128"/>
              </a:rPr>
              <a:t>(</a:t>
            </a:r>
            <a:r>
              <a:rPr lang="en-US" altLang="ja-JP" dirty="0" err="1" smtClean="0">
                <a:latin typeface="HGPｺﾞｼｯｸE" pitchFamily="50" charset="-128"/>
                <a:ea typeface="HGPｺﾞｼｯｸE" pitchFamily="50" charset="-128"/>
              </a:rPr>
              <a:t>netperf</a:t>
            </a:r>
            <a:r>
              <a:rPr lang="en-US" altLang="ja-JP" dirty="0" smtClean="0">
                <a:latin typeface="HGPｺﾞｼｯｸE" pitchFamily="50" charset="-128"/>
                <a:ea typeface="HGPｺﾞｼｯｸE" pitchFamily="50" charset="-128"/>
              </a:rPr>
              <a:t>)</a:t>
            </a:r>
            <a:endParaRPr kumimoji="1" lang="ja-JP" altLang="en-US" dirty="0">
              <a:latin typeface="HGPｺﾞｼｯｸE" pitchFamily="50" charset="-128"/>
              <a:ea typeface="HGPｺﾞｼｯｸE" pitchFamily="50" charset="-128"/>
            </a:endParaRPr>
          </a:p>
        </p:txBody>
      </p:sp>
      <p:graphicFrame>
        <p:nvGraphicFramePr>
          <p:cNvPr id="43" name="表 42"/>
          <p:cNvGraphicFramePr>
            <a:graphicFrameLocks noGrp="1"/>
          </p:cNvGraphicFramePr>
          <p:nvPr/>
        </p:nvGraphicFramePr>
        <p:xfrm>
          <a:off x="4006681" y="1772816"/>
          <a:ext cx="5009587" cy="1296145"/>
        </p:xfrm>
        <a:graphic>
          <a:graphicData uri="http://schemas.openxmlformats.org/drawingml/2006/table">
            <a:tbl>
              <a:tblPr firstRow="1" bandRow="1">
                <a:tableStyleId>{5C22544A-7EE6-4342-B048-85BDC9FD1C3A}</a:tableStyleId>
              </a:tblPr>
              <a:tblGrid>
                <a:gridCol w="514317"/>
                <a:gridCol w="899054"/>
                <a:gridCol w="899054"/>
                <a:gridCol w="899054"/>
                <a:gridCol w="899054"/>
                <a:gridCol w="899054"/>
              </a:tblGrid>
              <a:tr h="259229">
                <a:tc>
                  <a:txBody>
                    <a:bodyPr/>
                    <a:lstStyle/>
                    <a:p>
                      <a:endParaRPr kumimoji="1" lang="ja-JP" altLang="en-US" sz="1050" dirty="0"/>
                    </a:p>
                  </a:txBody>
                  <a:tcPr marL="84406" marR="84406"/>
                </a:tc>
                <a:tc>
                  <a:txBody>
                    <a:bodyPr/>
                    <a:lstStyle/>
                    <a:p>
                      <a:pPr algn="ctr"/>
                      <a:r>
                        <a:rPr kumimoji="1" lang="en-US" altLang="ja-JP" sz="1050" dirty="0" smtClean="0">
                          <a:latin typeface="Tahoma" pitchFamily="34" charset="0"/>
                          <a:cs typeface="Tahoma" pitchFamily="34" charset="0"/>
                        </a:rPr>
                        <a:t>1</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2</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3</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4</a:t>
                      </a:r>
                      <a:endParaRPr kumimoji="1" lang="ja-JP" altLang="en-US" sz="1050" dirty="0">
                        <a:latin typeface="Tahoma" pitchFamily="34" charset="0"/>
                        <a:cs typeface="Tahoma" pitchFamily="34" charset="0"/>
                      </a:endParaRPr>
                    </a:p>
                  </a:txBody>
                  <a:tcPr marL="84406" marR="84406"/>
                </a:tc>
                <a:tc>
                  <a:txBody>
                    <a:bodyPr/>
                    <a:lstStyle/>
                    <a:p>
                      <a:pPr algn="ctr"/>
                      <a:r>
                        <a:rPr kumimoji="1" lang="en-US" altLang="ja-JP" sz="1050" dirty="0" smtClean="0">
                          <a:latin typeface="Tahoma" pitchFamily="34" charset="0"/>
                          <a:cs typeface="Tahoma" pitchFamily="34" charset="0"/>
                        </a:rPr>
                        <a:t>5</a:t>
                      </a:r>
                      <a:endParaRPr kumimoji="1" lang="ja-JP" altLang="en-US" sz="1050" dirty="0">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1K</a:t>
                      </a: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398,133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415,753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397,979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446,576</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406,510</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9,238,473</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202,193,598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177,694,628</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161,992,275</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134,450,057</a:t>
                      </a:r>
                      <a:endParaRPr kumimoji="1" lang="ja-JP" altLang="en-US" sz="90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55,186,177</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288,776,403</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319,892,614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331,691,392</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307,500,293</a:t>
                      </a:r>
                      <a:endParaRPr kumimoji="1" lang="ja-JP" altLang="en-US" sz="900" b="0" dirty="0">
                        <a:solidFill>
                          <a:schemeClr val="tx1"/>
                        </a:solidFill>
                        <a:latin typeface="Tahoma" pitchFamily="34" charset="0"/>
                        <a:cs typeface="Tahoma" pitchFamily="34" charset="0"/>
                      </a:endParaRPr>
                    </a:p>
                  </a:txBody>
                  <a:tcPr marL="84406" marR="84406"/>
                </a:tc>
              </a:tr>
              <a:tr h="259229">
                <a:tc>
                  <a:txBody>
                    <a:bodyPr/>
                    <a:lstStyle/>
                    <a:p>
                      <a:pPr algn="r"/>
                      <a:r>
                        <a:rPr kumimoji="1" lang="en-US" altLang="ja-JP" sz="900" dirty="0" smtClean="0">
                          <a:latin typeface="Tahoma" pitchFamily="34" charset="0"/>
                          <a:cs typeface="Tahoma" pitchFamily="34" charset="0"/>
                        </a:rPr>
                        <a:t>100M</a:t>
                      </a:r>
                      <a:endParaRPr kumimoji="1" lang="ja-JP" altLang="en-US" sz="900" dirty="0">
                        <a:latin typeface="Tahoma" pitchFamily="34" charset="0"/>
                        <a:cs typeface="Tahoma" pitchFamily="34" charset="0"/>
                      </a:endParaRPr>
                    </a:p>
                  </a:txBody>
                  <a:tcPr marL="84406" marR="84406"/>
                </a:tc>
                <a:tc>
                  <a:txBody>
                    <a:bodyPr/>
                    <a:lstStyle/>
                    <a:p>
                      <a:pPr algn="r"/>
                      <a:r>
                        <a:rPr kumimoji="1" lang="en-US" altLang="ja-JP" sz="900" b="0" dirty="0" smtClean="0">
                          <a:solidFill>
                            <a:schemeClr val="tx1"/>
                          </a:solidFill>
                          <a:latin typeface="Tahoma" pitchFamily="34" charset="0"/>
                          <a:cs typeface="Tahoma" pitchFamily="34" charset="0"/>
                        </a:rPr>
                        <a:t>473,135,008</a:t>
                      </a:r>
                      <a:endParaRPr kumimoji="1" lang="ja-JP" altLang="en-US" sz="900" b="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471,484,134</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467,654,981</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412,153,419</a:t>
                      </a:r>
                      <a:endParaRPr kumimoji="1" lang="ja-JP" altLang="en-US" sz="900" dirty="0">
                        <a:solidFill>
                          <a:schemeClr val="tx1"/>
                        </a:solidFill>
                        <a:latin typeface="Tahoma" pitchFamily="34" charset="0"/>
                        <a:cs typeface="Tahoma" pitchFamily="34" charset="0"/>
                      </a:endParaRPr>
                    </a:p>
                  </a:txBody>
                  <a:tcPr marL="84406" marR="84406"/>
                </a:tc>
                <a:tc>
                  <a:txBody>
                    <a:bodyPr/>
                    <a:lstStyle/>
                    <a:p>
                      <a:pPr algn="r"/>
                      <a:r>
                        <a:rPr kumimoji="1" lang="en-US" altLang="ja-JP" sz="900" dirty="0" smtClean="0">
                          <a:solidFill>
                            <a:schemeClr val="tx1"/>
                          </a:solidFill>
                          <a:latin typeface="Tahoma" pitchFamily="34" charset="0"/>
                          <a:cs typeface="Tahoma" pitchFamily="34" charset="0"/>
                        </a:rPr>
                        <a:t>451,464,516</a:t>
                      </a:r>
                      <a:endParaRPr kumimoji="1" lang="ja-JP" altLang="en-US" sz="900" dirty="0">
                        <a:solidFill>
                          <a:schemeClr val="tx1"/>
                        </a:solidFill>
                        <a:latin typeface="Tahoma" pitchFamily="34" charset="0"/>
                        <a:cs typeface="Tahoma" pitchFamily="34" charset="0"/>
                      </a:endParaRPr>
                    </a:p>
                  </a:txBody>
                  <a:tcPr marL="84406" marR="84406"/>
                </a:tc>
              </a:tr>
            </a:tbl>
          </a:graphicData>
        </a:graphic>
      </p:graphicFrame>
      <p:sp>
        <p:nvSpPr>
          <p:cNvPr id="45" name="テキスト ボックス 44"/>
          <p:cNvSpPr txBox="1"/>
          <p:nvPr/>
        </p:nvSpPr>
        <p:spPr>
          <a:xfrm>
            <a:off x="3923928" y="1484784"/>
            <a:ext cx="4048732"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Download - </a:t>
            </a:r>
            <a:r>
              <a:rPr lang="en-US" altLang="ja-JP" dirty="0" smtClean="0">
                <a:latin typeface="HGPｺﾞｼｯｸE" pitchFamily="50" charset="-128"/>
                <a:ea typeface="HGPｺﾞｼｯｸE" pitchFamily="50" charset="-128"/>
                <a:cs typeface="Tahoma" pitchFamily="34" charset="0"/>
              </a:rPr>
              <a:t>with</a:t>
            </a:r>
            <a:r>
              <a:rPr kumimoji="1" lang="en-US" altLang="ja-JP" dirty="0" smtClean="0">
                <a:latin typeface="HGPｺﾞｼｯｸE" pitchFamily="50" charset="-128"/>
                <a:ea typeface="HGPｺﾞｼｯｸE" pitchFamily="50" charset="-128"/>
                <a:cs typeface="Tahoma" pitchFamily="34" charset="0"/>
              </a:rPr>
              <a:t> cache  </a:t>
            </a:r>
            <a:endParaRPr kumimoji="1" lang="ja-JP" altLang="en-US" dirty="0">
              <a:latin typeface="HGPｺﾞｼｯｸE" pitchFamily="50" charset="-128"/>
              <a:ea typeface="HGPｺﾞｼｯｸE" pitchFamily="50" charset="-128"/>
              <a:cs typeface="Tahoma" pitchFamily="34" charset="0"/>
            </a:endParaRPr>
          </a:p>
        </p:txBody>
      </p:sp>
      <p:graphicFrame>
        <p:nvGraphicFramePr>
          <p:cNvPr id="42" name="表 41"/>
          <p:cNvGraphicFramePr>
            <a:graphicFrameLocks noGrp="1"/>
          </p:cNvGraphicFramePr>
          <p:nvPr/>
        </p:nvGraphicFramePr>
        <p:xfrm>
          <a:off x="179512" y="188640"/>
          <a:ext cx="2520280" cy="936104"/>
        </p:xfrm>
        <a:graphic>
          <a:graphicData uri="http://schemas.openxmlformats.org/drawingml/2006/table">
            <a:tbl>
              <a:tblPr firstRow="1" bandRow="1">
                <a:tableStyleId>{5C22544A-7EE6-4342-B048-85BDC9FD1C3A}</a:tableStyleId>
              </a:tblPr>
              <a:tblGrid>
                <a:gridCol w="1069210"/>
                <a:gridCol w="1451070"/>
              </a:tblGrid>
              <a:tr h="390043">
                <a:tc>
                  <a:txBody>
                    <a:bodyPr/>
                    <a:lstStyle/>
                    <a:p>
                      <a:endParaRPr kumimoji="1" lang="ja-JP" altLang="en-US" sz="1200" dirty="0">
                        <a:latin typeface="+mn-ea"/>
                        <a:ea typeface="+mn-ea"/>
                      </a:endParaRPr>
                    </a:p>
                  </a:txBody>
                  <a:tcPr/>
                </a:tc>
                <a:tc>
                  <a:txBody>
                    <a:bodyPr/>
                    <a:lstStyle/>
                    <a:p>
                      <a:r>
                        <a:rPr kumimoji="1" lang="ja-JP" altLang="en-US" sz="1200" dirty="0" smtClean="0">
                          <a:latin typeface="+mn-ea"/>
                          <a:ea typeface="+mn-ea"/>
                        </a:rPr>
                        <a:t>評価実施回（横軸）</a:t>
                      </a:r>
                      <a:endParaRPr kumimoji="1" lang="ja-JP" altLang="en-US" sz="1200" dirty="0">
                        <a:latin typeface="+mn-ea"/>
                        <a:ea typeface="+mn-ea"/>
                      </a:endParaRPr>
                    </a:p>
                  </a:txBody>
                  <a:tcPr/>
                </a:tc>
              </a:tr>
              <a:tr h="546061">
                <a:tc>
                  <a:txBody>
                    <a:bodyPr/>
                    <a:lstStyle/>
                    <a:p>
                      <a:r>
                        <a:rPr kumimoji="1" lang="en-US" altLang="ja-JP" sz="1200" dirty="0" smtClean="0">
                          <a:latin typeface="+mn-ea"/>
                          <a:ea typeface="+mn-ea"/>
                        </a:rPr>
                        <a:t>Object</a:t>
                      </a:r>
                    </a:p>
                    <a:p>
                      <a:r>
                        <a:rPr kumimoji="1" lang="en-US" altLang="ja-JP" sz="1200" dirty="0" smtClean="0">
                          <a:latin typeface="+mn-ea"/>
                          <a:ea typeface="+mn-ea"/>
                        </a:rPr>
                        <a:t>Size</a:t>
                      </a:r>
                      <a:r>
                        <a:rPr kumimoji="1" lang="ja-JP" altLang="en-US" sz="1200" dirty="0" smtClean="0">
                          <a:latin typeface="+mn-ea"/>
                          <a:ea typeface="+mn-ea"/>
                        </a:rPr>
                        <a:t>（縦軸）</a:t>
                      </a:r>
                      <a:endParaRPr kumimoji="1" lang="ja-JP" altLang="en-US" sz="1200" dirty="0">
                        <a:latin typeface="+mn-ea"/>
                        <a:ea typeface="+mn-ea"/>
                      </a:endParaRPr>
                    </a:p>
                  </a:txBody>
                  <a:tcPr/>
                </a:tc>
                <a:tc>
                  <a:txBody>
                    <a:bodyPr/>
                    <a:lstStyle/>
                    <a:p>
                      <a:r>
                        <a:rPr kumimoji="1" lang="ja-JP" altLang="en-US" sz="1200" dirty="0" smtClean="0">
                          <a:latin typeface="+mn-ea"/>
                          <a:ea typeface="+mn-ea"/>
                        </a:rPr>
                        <a:t>転送量</a:t>
                      </a:r>
                      <a:endParaRPr kumimoji="1" lang="en-US" altLang="ja-JP" sz="1200" dirty="0" smtClean="0">
                        <a:latin typeface="+mn-ea"/>
                        <a:ea typeface="+mn-ea"/>
                      </a:endParaRPr>
                    </a:p>
                    <a:p>
                      <a:r>
                        <a:rPr kumimoji="1" lang="ja-JP" altLang="en-US" sz="1200" dirty="0" smtClean="0">
                          <a:latin typeface="+mn-ea"/>
                          <a:ea typeface="+mn-ea"/>
                        </a:rPr>
                        <a:t>（単位 バイト）</a:t>
                      </a:r>
                      <a:endParaRPr kumimoji="1" lang="en-US" altLang="ja-JP" sz="1200" dirty="0" smtClean="0">
                        <a:latin typeface="+mn-ea"/>
                        <a:ea typeface="+mn-ea"/>
                      </a:endParaRPr>
                    </a:p>
                  </a:txBody>
                  <a:tcPr/>
                </a:tc>
              </a:tr>
            </a:tbl>
          </a:graphicData>
        </a:graphic>
      </p:graphicFrame>
      <p:graphicFrame>
        <p:nvGraphicFramePr>
          <p:cNvPr id="46" name="表 45"/>
          <p:cNvGraphicFramePr>
            <a:graphicFrameLocks noGrp="1"/>
          </p:cNvGraphicFramePr>
          <p:nvPr/>
        </p:nvGraphicFramePr>
        <p:xfrm>
          <a:off x="3275856" y="5085184"/>
          <a:ext cx="5760640" cy="1107290"/>
        </p:xfrm>
        <a:graphic>
          <a:graphicData uri="http://schemas.openxmlformats.org/drawingml/2006/table">
            <a:tbl>
              <a:tblPr/>
              <a:tblGrid>
                <a:gridCol w="626350"/>
                <a:gridCol w="978135"/>
                <a:gridCol w="1021037"/>
                <a:gridCol w="1021037"/>
                <a:gridCol w="1093968"/>
                <a:gridCol w="1020113"/>
              </a:tblGrid>
              <a:tr h="155709">
                <a:tc>
                  <a:txBody>
                    <a:bodyPr/>
                    <a:lstStyle/>
                    <a:p>
                      <a:endParaRPr lang="ja-JP" sz="12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1</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2</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3</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a:solidFill>
                            <a:srgbClr val="FFFFFF"/>
                          </a:solidFill>
                          <a:latin typeface="Tahoma" pitchFamily="34" charset="0"/>
                          <a:ea typeface="Tahoma" pitchFamily="34" charset="0"/>
                          <a:cs typeface="Tahoma" pitchFamily="34" charset="0"/>
                        </a:rPr>
                        <a:t>4</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tabLst>
                          <a:tab pos="325755" algn="l"/>
                        </a:tabLst>
                      </a:pPr>
                      <a:r>
                        <a:rPr lang="en-US" sz="800" b="1" kern="100" dirty="0">
                          <a:solidFill>
                            <a:srgbClr val="FFFFFF"/>
                          </a:solidFill>
                          <a:latin typeface="Tahoma" pitchFamily="34" charset="0"/>
                          <a:ea typeface="Tahoma" pitchFamily="34" charset="0"/>
                          <a:cs typeface="Tahoma" pitchFamily="34" charset="0"/>
                        </a:rPr>
                        <a:t>5</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r>
              <a:tr h="20309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1K</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11,356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13,157</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13,074</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12,758</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12,680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07611">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9,824,750</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11,205,249</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7,599,312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10,931,206</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11,199,982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r h="274773">
                <a:tc>
                  <a:txBody>
                    <a:bodyPr/>
                    <a:lstStyle/>
                    <a:p>
                      <a:pPr algn="r">
                        <a:spcAft>
                          <a:spcPts val="0"/>
                        </a:spcAft>
                        <a:tabLst>
                          <a:tab pos="325755" algn="l"/>
                        </a:tabLst>
                      </a:pPr>
                      <a:r>
                        <a:rPr lang="en-US" sz="800" kern="100" dirty="0">
                          <a:solidFill>
                            <a:srgbClr val="000000"/>
                          </a:solidFill>
                          <a:latin typeface="Tahoma" pitchFamily="34" charset="0"/>
                          <a:ea typeface="Tahoma" pitchFamily="34" charset="0"/>
                          <a:cs typeface="Tahoma" pitchFamily="34" charset="0"/>
                        </a:rPr>
                        <a:t>10M </a:t>
                      </a:r>
                      <a:endParaRPr lang="ja-JP" sz="1100" kern="100" dirty="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52,294,403</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51,437,092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51,050,686</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52,641,471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52,300,141</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r>
              <a:tr h="238933">
                <a:tc>
                  <a:txBody>
                    <a:bodyPr/>
                    <a:lstStyle/>
                    <a:p>
                      <a:pPr algn="r">
                        <a:spcAft>
                          <a:spcPts val="0"/>
                        </a:spcAft>
                        <a:tabLst>
                          <a:tab pos="325755" algn="l"/>
                        </a:tabLst>
                      </a:pPr>
                      <a:r>
                        <a:rPr lang="en-US" sz="800" kern="100">
                          <a:solidFill>
                            <a:srgbClr val="000000"/>
                          </a:solidFill>
                          <a:latin typeface="Tahoma" pitchFamily="34" charset="0"/>
                          <a:ea typeface="Tahoma" pitchFamily="34" charset="0"/>
                          <a:cs typeface="Tahoma" pitchFamily="34" charset="0"/>
                        </a:rPr>
                        <a:t>100M </a:t>
                      </a:r>
                      <a:endParaRPr lang="ja-JP" sz="1100" kern="100">
                        <a:latin typeface="Tahoma" pitchFamily="34" charset="0"/>
                        <a:ea typeface="ＭＳ 明朝"/>
                        <a:cs typeface="Tahoma" pitchFamily="34" charset="0"/>
                      </a:endParaRPr>
                    </a:p>
                  </a:txBody>
                  <a:tcPr marL="163670" marR="16367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97,937,987</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a:solidFill>
                            <a:srgbClr val="000000"/>
                          </a:solidFill>
                          <a:latin typeface="Tahoma" pitchFamily="34" charset="0"/>
                          <a:ea typeface="Tahoma" pitchFamily="34" charset="0"/>
                          <a:cs typeface="Tahoma" pitchFamily="34" charset="0"/>
                        </a:rPr>
                        <a:t>101,847,002</a:t>
                      </a:r>
                      <a:endParaRPr lang="ja-JP" sz="1100" kern="10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102,385,002</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102,413,801</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r">
                        <a:spcAft>
                          <a:spcPts val="0"/>
                        </a:spcAft>
                        <a:tabLst>
                          <a:tab pos="325755" algn="l"/>
                        </a:tabLst>
                      </a:pPr>
                      <a:r>
                        <a:rPr lang="en-US" sz="800" b="1" kern="100" dirty="0">
                          <a:solidFill>
                            <a:srgbClr val="000000"/>
                          </a:solidFill>
                          <a:latin typeface="Tahoma" pitchFamily="34" charset="0"/>
                          <a:ea typeface="Tahoma" pitchFamily="34" charset="0"/>
                          <a:cs typeface="Tahoma" pitchFamily="34" charset="0"/>
                        </a:rPr>
                        <a:t>101,462,855</a:t>
                      </a:r>
                      <a:endParaRPr lang="ja-JP" sz="1100" kern="100" dirty="0">
                        <a:latin typeface="Tahoma" pitchFamily="34" charset="0"/>
                        <a:ea typeface="ＭＳ 明朝"/>
                        <a:cs typeface="Tahoma" pitchFamily="34" charset="0"/>
                      </a:endParaRPr>
                    </a:p>
                  </a:txBody>
                  <a:tcPr marL="163670" marR="16367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r>
            </a:tbl>
          </a:graphicData>
        </a:graphic>
      </p:graphicFrame>
      <p:sp>
        <p:nvSpPr>
          <p:cNvPr id="47" name="テキスト ボックス 46"/>
          <p:cNvSpPr txBox="1"/>
          <p:nvPr/>
        </p:nvSpPr>
        <p:spPr>
          <a:xfrm>
            <a:off x="3995936" y="4725144"/>
            <a:ext cx="5004048" cy="369332"/>
          </a:xfrm>
          <a:prstGeom prst="rect">
            <a:avLst/>
          </a:prstGeom>
          <a:noFill/>
        </p:spPr>
        <p:txBody>
          <a:bodyPr wrap="square" rtlCol="0">
            <a:spAutoFit/>
          </a:bodyPr>
          <a:lstStyle/>
          <a:p>
            <a:pPr>
              <a:buFont typeface="Arial" pitchFamily="34" charset="0"/>
              <a:buChar char="•"/>
            </a:pPr>
            <a:r>
              <a:rPr kumimoji="1" lang="en-US" altLang="ja-JP" dirty="0" smtClean="0">
                <a:latin typeface="HGPｺﾞｼｯｸE" pitchFamily="50" charset="-128"/>
                <a:ea typeface="HGPｺﾞｼｯｸE" pitchFamily="50" charset="-128"/>
                <a:cs typeface="Tahoma" pitchFamily="34" charset="0"/>
              </a:rPr>
              <a:t> Upload – </a:t>
            </a:r>
            <a:r>
              <a:rPr kumimoji="1" lang="en-US" altLang="ja-JP" dirty="0" err="1" smtClean="0">
                <a:latin typeface="HGPｺﾞｼｯｸE" pitchFamily="50" charset="-128"/>
                <a:ea typeface="HGPｺﾞｼｯｸE" pitchFamily="50" charset="-128"/>
                <a:cs typeface="Tahoma" pitchFamily="34" charset="0"/>
              </a:rPr>
              <a:t>witht</a:t>
            </a:r>
            <a:r>
              <a:rPr kumimoji="1" lang="en-US" altLang="ja-JP" dirty="0" smtClean="0">
                <a:latin typeface="HGPｺﾞｼｯｸE" pitchFamily="50" charset="-128"/>
                <a:ea typeface="HGPｺﾞｼｯｸE" pitchFamily="50" charset="-128"/>
                <a:cs typeface="Tahoma" pitchFamily="34" charset="0"/>
              </a:rPr>
              <a:t> network latency-awareness</a:t>
            </a:r>
            <a:endParaRPr kumimoji="1" lang="ja-JP" altLang="en-US" dirty="0">
              <a:latin typeface="HGPｺﾞｼｯｸE" pitchFamily="50" charset="-128"/>
              <a:ea typeface="HGPｺﾞｼｯｸE" pitchFamily="50" charset="-128"/>
              <a:cs typeface="Tahoma" pitchFamily="34" charset="0"/>
            </a:endParaRPr>
          </a:p>
        </p:txBody>
      </p:sp>
      <p:sp>
        <p:nvSpPr>
          <p:cNvPr id="4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33</a:t>
            </a:fld>
            <a:endParaRPr lang="ja-JP"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72"/>
          <p:cNvGrpSpPr/>
          <p:nvPr/>
        </p:nvGrpSpPr>
        <p:grpSpPr>
          <a:xfrm>
            <a:off x="343424" y="1124744"/>
            <a:ext cx="8349650" cy="5040560"/>
            <a:chOff x="1" y="476672"/>
            <a:chExt cx="9789537" cy="6048672"/>
          </a:xfrm>
        </p:grpSpPr>
        <p:pic>
          <p:nvPicPr>
            <p:cNvPr id="4" name="Picture 8" descr="MCj04289690000[1]"/>
            <p:cNvPicPr>
              <a:picLocks noChangeAspect="1" noChangeArrowheads="1"/>
            </p:cNvPicPr>
            <p:nvPr/>
          </p:nvPicPr>
          <p:blipFill>
            <a:blip r:embed="rId2" cstate="print"/>
            <a:srcRect/>
            <a:stretch>
              <a:fillRect/>
            </a:stretch>
          </p:blipFill>
          <p:spPr bwMode="auto">
            <a:xfrm>
              <a:off x="1754242" y="4921920"/>
              <a:ext cx="464344" cy="595312"/>
            </a:xfrm>
            <a:prstGeom prst="rect">
              <a:avLst/>
            </a:prstGeom>
            <a:noFill/>
            <a:ln w="9525">
              <a:noFill/>
              <a:miter lim="800000"/>
              <a:headEnd/>
              <a:tailEnd/>
            </a:ln>
          </p:spPr>
        </p:pic>
        <p:pic>
          <p:nvPicPr>
            <p:cNvPr id="5" name="Picture 8" descr="MCj04289690000[1]"/>
            <p:cNvPicPr>
              <a:picLocks noChangeAspect="1" noChangeArrowheads="1"/>
            </p:cNvPicPr>
            <p:nvPr/>
          </p:nvPicPr>
          <p:blipFill>
            <a:blip r:embed="rId2" cstate="print"/>
            <a:srcRect/>
            <a:stretch>
              <a:fillRect/>
            </a:stretch>
          </p:blipFill>
          <p:spPr bwMode="auto">
            <a:xfrm>
              <a:off x="2170432" y="4921920"/>
              <a:ext cx="464344" cy="595312"/>
            </a:xfrm>
            <a:prstGeom prst="rect">
              <a:avLst/>
            </a:prstGeom>
            <a:noFill/>
            <a:ln w="9525">
              <a:noFill/>
              <a:miter lim="800000"/>
              <a:headEnd/>
              <a:tailEnd/>
            </a:ln>
          </p:spPr>
        </p:pic>
        <p:pic>
          <p:nvPicPr>
            <p:cNvPr id="6" name="Picture 8" descr="MCj04289690000[1]"/>
            <p:cNvPicPr>
              <a:picLocks noChangeAspect="1" noChangeArrowheads="1"/>
            </p:cNvPicPr>
            <p:nvPr/>
          </p:nvPicPr>
          <p:blipFill>
            <a:blip r:embed="rId2" cstate="print"/>
            <a:srcRect/>
            <a:stretch>
              <a:fillRect/>
            </a:stretch>
          </p:blipFill>
          <p:spPr bwMode="auto">
            <a:xfrm>
              <a:off x="2548786" y="4921920"/>
              <a:ext cx="464344" cy="595312"/>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52567" y="4933032"/>
              <a:ext cx="772187" cy="571500"/>
            </a:xfrm>
            <a:prstGeom prst="rect">
              <a:avLst/>
            </a:prstGeom>
            <a:noFill/>
            <a:ln w="9525" algn="ctr">
              <a:noFill/>
              <a:miter lim="800000"/>
              <a:headEnd/>
              <a:tailEnd/>
            </a:ln>
          </p:spPr>
        </p:pic>
        <p:sp>
          <p:nvSpPr>
            <p:cNvPr id="8" name="円柱 7"/>
            <p:cNvSpPr/>
            <p:nvPr/>
          </p:nvSpPr>
          <p:spPr>
            <a:xfrm>
              <a:off x="3080093"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9" name="角丸四角形 8"/>
            <p:cNvSpPr/>
            <p:nvPr/>
          </p:nvSpPr>
          <p:spPr>
            <a:xfrm>
              <a:off x="1130064" y="4066370"/>
              <a:ext cx="8581465" cy="432048"/>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3200" dirty="0" err="1" smtClean="0">
                  <a:latin typeface="Arial Unicode MS" pitchFamily="50" charset="-128"/>
                  <a:ea typeface="Arial Unicode MS" pitchFamily="50" charset="-128"/>
                  <a:cs typeface="Arial Unicode MS" pitchFamily="50" charset="-128"/>
                </a:rPr>
                <a:t>dodai</a:t>
              </a:r>
              <a:endParaRPr lang="ja-JP" altLang="en-US" sz="3200" dirty="0">
                <a:latin typeface="Arial Unicode MS" pitchFamily="50" charset="-128"/>
                <a:ea typeface="Arial Unicode MS" pitchFamily="50" charset="-128"/>
                <a:cs typeface="Arial Unicode MS" pitchFamily="50" charset="-128"/>
              </a:endParaRPr>
            </a:p>
          </p:txBody>
        </p:sp>
        <p:pic>
          <p:nvPicPr>
            <p:cNvPr id="10" name="Picture 8" descr="MCj04289690000[1]"/>
            <p:cNvPicPr>
              <a:picLocks noChangeAspect="1" noChangeArrowheads="1"/>
            </p:cNvPicPr>
            <p:nvPr/>
          </p:nvPicPr>
          <p:blipFill>
            <a:blip r:embed="rId2" cstate="print"/>
            <a:srcRect/>
            <a:stretch>
              <a:fillRect/>
            </a:stretch>
          </p:blipFill>
          <p:spPr bwMode="auto">
            <a:xfrm>
              <a:off x="1420441" y="3617134"/>
              <a:ext cx="464344" cy="593725"/>
            </a:xfrm>
            <a:prstGeom prst="rect">
              <a:avLst/>
            </a:prstGeom>
            <a:noFill/>
            <a:ln w="9525">
              <a:noFill/>
              <a:miter lim="800000"/>
              <a:headEnd/>
              <a:tailEnd/>
            </a:ln>
          </p:spPr>
        </p:pic>
        <p:pic>
          <p:nvPicPr>
            <p:cNvPr id="11" name="Picture 8" descr="MCj04289690000[1]"/>
            <p:cNvPicPr>
              <a:picLocks noChangeAspect="1" noChangeArrowheads="1"/>
            </p:cNvPicPr>
            <p:nvPr/>
          </p:nvPicPr>
          <p:blipFill>
            <a:blip r:embed="rId2" cstate="print"/>
            <a:srcRect/>
            <a:stretch>
              <a:fillRect/>
            </a:stretch>
          </p:blipFill>
          <p:spPr bwMode="auto">
            <a:xfrm>
              <a:off x="1836631" y="3617134"/>
              <a:ext cx="464344" cy="593725"/>
            </a:xfrm>
            <a:prstGeom prst="rect">
              <a:avLst/>
            </a:prstGeom>
            <a:noFill/>
            <a:ln w="9525">
              <a:noFill/>
              <a:miter lim="800000"/>
              <a:headEnd/>
              <a:tailEnd/>
            </a:ln>
          </p:spPr>
        </p:pic>
        <p:sp>
          <p:nvSpPr>
            <p:cNvPr id="14" name="角丸四角形 13"/>
            <p:cNvSpPr/>
            <p:nvPr/>
          </p:nvSpPr>
          <p:spPr>
            <a:xfrm>
              <a:off x="1052056"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16" name="角丸四角形 15"/>
            <p:cNvSpPr/>
            <p:nvPr/>
          </p:nvSpPr>
          <p:spPr>
            <a:xfrm>
              <a:off x="1052405"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18" name="正方形/長方形 17"/>
            <p:cNvSpPr/>
            <p:nvPr/>
          </p:nvSpPr>
          <p:spPr>
            <a:xfrm>
              <a:off x="1130064"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19" name="正方形/長方形 18"/>
            <p:cNvSpPr/>
            <p:nvPr/>
          </p:nvSpPr>
          <p:spPr>
            <a:xfrm>
              <a:off x="1832142"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21" name="Picture 8" descr="MCj04289690000[1]"/>
            <p:cNvPicPr>
              <a:picLocks noChangeAspect="1" noChangeArrowheads="1"/>
            </p:cNvPicPr>
            <p:nvPr/>
          </p:nvPicPr>
          <p:blipFill>
            <a:blip r:embed="rId2" cstate="print"/>
            <a:srcRect/>
            <a:stretch>
              <a:fillRect/>
            </a:stretch>
          </p:blipFill>
          <p:spPr bwMode="auto">
            <a:xfrm>
              <a:off x="3527186" y="3627364"/>
              <a:ext cx="464344" cy="593725"/>
            </a:xfrm>
            <a:prstGeom prst="rect">
              <a:avLst/>
            </a:prstGeom>
            <a:noFill/>
            <a:ln w="9525">
              <a:noFill/>
              <a:miter lim="800000"/>
              <a:headEnd/>
              <a:tailEnd/>
            </a:ln>
          </p:spPr>
        </p:pic>
        <p:pic>
          <p:nvPicPr>
            <p:cNvPr id="22" name="Picture 8" descr="MCj04289690000[1]"/>
            <p:cNvPicPr>
              <a:picLocks noChangeAspect="1" noChangeArrowheads="1"/>
            </p:cNvPicPr>
            <p:nvPr/>
          </p:nvPicPr>
          <p:blipFill>
            <a:blip r:embed="rId2" cstate="print"/>
            <a:srcRect/>
            <a:stretch>
              <a:fillRect/>
            </a:stretch>
          </p:blipFill>
          <p:spPr bwMode="auto">
            <a:xfrm>
              <a:off x="3943376" y="3627364"/>
              <a:ext cx="464344" cy="593725"/>
            </a:xfrm>
            <a:prstGeom prst="rect">
              <a:avLst/>
            </a:prstGeom>
            <a:noFill/>
            <a:ln w="9525">
              <a:noFill/>
              <a:miter lim="800000"/>
              <a:headEnd/>
              <a:tailEnd/>
            </a:ln>
          </p:spPr>
        </p:pic>
        <p:sp>
          <p:nvSpPr>
            <p:cNvPr id="23" name="角丸四角形 22"/>
            <p:cNvSpPr/>
            <p:nvPr/>
          </p:nvSpPr>
          <p:spPr>
            <a:xfrm>
              <a:off x="3158801"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24" name="角丸四角形 23"/>
            <p:cNvSpPr/>
            <p:nvPr/>
          </p:nvSpPr>
          <p:spPr>
            <a:xfrm>
              <a:off x="3159150"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25" name="正方形/長方形 24"/>
            <p:cNvSpPr/>
            <p:nvPr/>
          </p:nvSpPr>
          <p:spPr>
            <a:xfrm>
              <a:off x="323681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26" name="正方形/長方形 25"/>
            <p:cNvSpPr/>
            <p:nvPr/>
          </p:nvSpPr>
          <p:spPr>
            <a:xfrm>
              <a:off x="3938888"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32" name="角丸四角形 31"/>
            <p:cNvSpPr/>
            <p:nvPr/>
          </p:nvSpPr>
          <p:spPr>
            <a:xfrm>
              <a:off x="818541"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3" name="Picture 8" descr="MCj04289690000[1]"/>
            <p:cNvPicPr>
              <a:picLocks noChangeAspect="1" noChangeArrowheads="1"/>
            </p:cNvPicPr>
            <p:nvPr/>
          </p:nvPicPr>
          <p:blipFill>
            <a:blip r:embed="rId2" cstate="print"/>
            <a:srcRect/>
            <a:stretch>
              <a:fillRect/>
            </a:stretch>
          </p:blipFill>
          <p:spPr bwMode="auto">
            <a:xfrm>
              <a:off x="4796580" y="4921920"/>
              <a:ext cx="464344" cy="595312"/>
            </a:xfrm>
            <a:prstGeom prst="rect">
              <a:avLst/>
            </a:prstGeom>
            <a:noFill/>
            <a:ln w="9525">
              <a:noFill/>
              <a:miter lim="800000"/>
              <a:headEnd/>
              <a:tailEnd/>
            </a:ln>
          </p:spPr>
        </p:pic>
        <p:pic>
          <p:nvPicPr>
            <p:cNvPr id="34" name="Picture 8" descr="MCj04289690000[1]"/>
            <p:cNvPicPr>
              <a:picLocks noChangeAspect="1" noChangeArrowheads="1"/>
            </p:cNvPicPr>
            <p:nvPr/>
          </p:nvPicPr>
          <p:blipFill>
            <a:blip r:embed="rId2" cstate="print"/>
            <a:srcRect/>
            <a:stretch>
              <a:fillRect/>
            </a:stretch>
          </p:blipFill>
          <p:spPr bwMode="auto">
            <a:xfrm>
              <a:off x="5212770" y="4921920"/>
              <a:ext cx="464344" cy="595312"/>
            </a:xfrm>
            <a:prstGeom prst="rect">
              <a:avLst/>
            </a:prstGeom>
            <a:noFill/>
            <a:ln w="9525">
              <a:noFill/>
              <a:miter lim="800000"/>
              <a:headEnd/>
              <a:tailEnd/>
            </a:ln>
          </p:spPr>
        </p:pic>
        <p:pic>
          <p:nvPicPr>
            <p:cNvPr id="35" name="Picture 8" descr="MCj04289690000[1]"/>
            <p:cNvPicPr>
              <a:picLocks noChangeAspect="1" noChangeArrowheads="1"/>
            </p:cNvPicPr>
            <p:nvPr/>
          </p:nvPicPr>
          <p:blipFill>
            <a:blip r:embed="rId2" cstate="print"/>
            <a:srcRect/>
            <a:stretch>
              <a:fillRect/>
            </a:stretch>
          </p:blipFill>
          <p:spPr bwMode="auto">
            <a:xfrm>
              <a:off x="5591124" y="4921920"/>
              <a:ext cx="464344" cy="595312"/>
            </a:xfrm>
            <a:prstGeom prst="rect">
              <a:avLst/>
            </a:prstGeom>
            <a:noFill/>
            <a:ln w="9525">
              <a:noFill/>
              <a:miter lim="800000"/>
              <a:headEnd/>
              <a:tailEnd/>
            </a:ln>
          </p:spPr>
        </p:pic>
        <p:pic>
          <p:nvPicPr>
            <p:cNvPr id="36" name="Picture 6"/>
            <p:cNvPicPr>
              <a:picLocks noChangeAspect="1" noChangeArrowheads="1"/>
            </p:cNvPicPr>
            <p:nvPr/>
          </p:nvPicPr>
          <p:blipFill>
            <a:blip r:embed="rId3" cstate="print"/>
            <a:srcRect/>
            <a:stretch>
              <a:fillRect/>
            </a:stretch>
          </p:blipFill>
          <p:spPr bwMode="auto">
            <a:xfrm>
              <a:off x="4094905" y="4933032"/>
              <a:ext cx="772187" cy="571500"/>
            </a:xfrm>
            <a:prstGeom prst="rect">
              <a:avLst/>
            </a:prstGeom>
            <a:noFill/>
            <a:ln w="9525" algn="ctr">
              <a:noFill/>
              <a:miter lim="800000"/>
              <a:headEnd/>
              <a:tailEnd/>
            </a:ln>
          </p:spPr>
        </p:pic>
        <p:sp>
          <p:nvSpPr>
            <p:cNvPr id="37" name="円柱 36"/>
            <p:cNvSpPr/>
            <p:nvPr/>
          </p:nvSpPr>
          <p:spPr>
            <a:xfrm>
              <a:off x="6122431"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38" name="角丸四角形 37"/>
            <p:cNvSpPr/>
            <p:nvPr/>
          </p:nvSpPr>
          <p:spPr>
            <a:xfrm>
              <a:off x="3860879"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pic>
          <p:nvPicPr>
            <p:cNvPr id="39" name="Picture 8" descr="MCj04289690000[1]"/>
            <p:cNvPicPr>
              <a:picLocks noChangeAspect="1" noChangeArrowheads="1"/>
            </p:cNvPicPr>
            <p:nvPr/>
          </p:nvPicPr>
          <p:blipFill>
            <a:blip r:embed="rId2" cstate="print"/>
            <a:srcRect/>
            <a:stretch>
              <a:fillRect/>
            </a:stretch>
          </p:blipFill>
          <p:spPr bwMode="auto">
            <a:xfrm>
              <a:off x="7838918" y="4921920"/>
              <a:ext cx="464344" cy="595312"/>
            </a:xfrm>
            <a:prstGeom prst="rect">
              <a:avLst/>
            </a:prstGeom>
            <a:noFill/>
            <a:ln w="9525">
              <a:noFill/>
              <a:miter lim="800000"/>
              <a:headEnd/>
              <a:tailEnd/>
            </a:ln>
          </p:spPr>
        </p:pic>
        <p:pic>
          <p:nvPicPr>
            <p:cNvPr id="40" name="Picture 8" descr="MCj04289690000[1]"/>
            <p:cNvPicPr>
              <a:picLocks noChangeAspect="1" noChangeArrowheads="1"/>
            </p:cNvPicPr>
            <p:nvPr/>
          </p:nvPicPr>
          <p:blipFill>
            <a:blip r:embed="rId2" cstate="print"/>
            <a:srcRect/>
            <a:stretch>
              <a:fillRect/>
            </a:stretch>
          </p:blipFill>
          <p:spPr bwMode="auto">
            <a:xfrm>
              <a:off x="8255108" y="4921920"/>
              <a:ext cx="464344" cy="595312"/>
            </a:xfrm>
            <a:prstGeom prst="rect">
              <a:avLst/>
            </a:prstGeom>
            <a:noFill/>
            <a:ln w="9525">
              <a:noFill/>
              <a:miter lim="800000"/>
              <a:headEnd/>
              <a:tailEnd/>
            </a:ln>
          </p:spPr>
        </p:pic>
        <p:pic>
          <p:nvPicPr>
            <p:cNvPr id="41" name="Picture 8" descr="MCj04289690000[1]"/>
            <p:cNvPicPr>
              <a:picLocks noChangeAspect="1" noChangeArrowheads="1"/>
            </p:cNvPicPr>
            <p:nvPr/>
          </p:nvPicPr>
          <p:blipFill>
            <a:blip r:embed="rId2" cstate="print"/>
            <a:srcRect/>
            <a:stretch>
              <a:fillRect/>
            </a:stretch>
          </p:blipFill>
          <p:spPr bwMode="auto">
            <a:xfrm>
              <a:off x="8633462" y="4921920"/>
              <a:ext cx="464344" cy="595312"/>
            </a:xfrm>
            <a:prstGeom prst="rect">
              <a:avLst/>
            </a:prstGeom>
            <a:noFill/>
            <a:ln w="9525">
              <a:noFill/>
              <a:miter lim="800000"/>
              <a:headEnd/>
              <a:tailEnd/>
            </a:ln>
          </p:spPr>
        </p:pic>
        <p:pic>
          <p:nvPicPr>
            <p:cNvPr id="42" name="Picture 6"/>
            <p:cNvPicPr>
              <a:picLocks noChangeAspect="1" noChangeArrowheads="1"/>
            </p:cNvPicPr>
            <p:nvPr/>
          </p:nvPicPr>
          <p:blipFill>
            <a:blip r:embed="rId3" cstate="print"/>
            <a:srcRect/>
            <a:stretch>
              <a:fillRect/>
            </a:stretch>
          </p:blipFill>
          <p:spPr bwMode="auto">
            <a:xfrm>
              <a:off x="7137243" y="4933032"/>
              <a:ext cx="772187" cy="571500"/>
            </a:xfrm>
            <a:prstGeom prst="rect">
              <a:avLst/>
            </a:prstGeom>
            <a:noFill/>
            <a:ln w="9525" algn="ctr">
              <a:noFill/>
              <a:miter lim="800000"/>
              <a:headEnd/>
              <a:tailEnd/>
            </a:ln>
          </p:spPr>
        </p:pic>
        <p:sp>
          <p:nvSpPr>
            <p:cNvPr id="43" name="円柱 42"/>
            <p:cNvSpPr/>
            <p:nvPr/>
          </p:nvSpPr>
          <p:spPr>
            <a:xfrm>
              <a:off x="9164769" y="5066605"/>
              <a:ext cx="309565" cy="357190"/>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ja-JP" altLang="en-US">
                <a:latin typeface="Arial Unicode MS" pitchFamily="50" charset="-128"/>
                <a:ea typeface="Arial Unicode MS" pitchFamily="50" charset="-128"/>
                <a:cs typeface="Arial Unicode MS" pitchFamily="50" charset="-128"/>
              </a:endParaRPr>
            </a:p>
          </p:txBody>
        </p:sp>
        <p:sp>
          <p:nvSpPr>
            <p:cNvPr id="44" name="角丸四角形 43"/>
            <p:cNvSpPr/>
            <p:nvPr/>
          </p:nvSpPr>
          <p:spPr>
            <a:xfrm>
              <a:off x="6903217" y="4725144"/>
              <a:ext cx="2886321" cy="1008112"/>
            </a:xfrm>
            <a:prstGeom prst="roundRect">
              <a:avLst>
                <a:gd name="adj" fmla="val 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Unicode MS" pitchFamily="50" charset="-128"/>
                <a:ea typeface="Arial Unicode MS" pitchFamily="50" charset="-128"/>
                <a:cs typeface="Arial Unicode MS" pitchFamily="50" charset="-128"/>
              </a:endParaRPr>
            </a:p>
          </p:txBody>
        </p:sp>
        <p:sp>
          <p:nvSpPr>
            <p:cNvPr id="45" name="テキスト ボックス 44"/>
            <p:cNvSpPr txBox="1"/>
            <p:nvPr/>
          </p:nvSpPr>
          <p:spPr>
            <a:xfrm>
              <a:off x="1" y="2420889"/>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Virtual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6" name="テキスト ボックス 45"/>
            <p:cNvSpPr txBox="1"/>
            <p:nvPr/>
          </p:nvSpPr>
          <p:spPr>
            <a:xfrm>
              <a:off x="1" y="4983560"/>
              <a:ext cx="985203" cy="553998"/>
            </a:xfrm>
            <a:prstGeom prst="rect">
              <a:avLst/>
            </a:prstGeom>
            <a:noFill/>
          </p:spPr>
          <p:txBody>
            <a:bodyPr wrap="none" rtlCol="0">
              <a:spAutoFit/>
            </a:bodyPr>
            <a:lstStyle/>
            <a:p>
              <a:r>
                <a:rPr kumimoji="1" lang="en-US" altLang="ja-JP" sz="1200" dirty="0" smtClean="0">
                  <a:latin typeface="Arial Unicode MS" pitchFamily="50" charset="-128"/>
                  <a:ea typeface="Arial Unicode MS" pitchFamily="50" charset="-128"/>
                  <a:cs typeface="Arial Unicode MS" pitchFamily="50" charset="-128"/>
                </a:rPr>
                <a:t>Physical</a:t>
              </a:r>
            </a:p>
            <a:p>
              <a:r>
                <a:rPr lang="en-US" altLang="ja-JP" sz="1200" dirty="0" smtClean="0">
                  <a:latin typeface="Arial Unicode MS" pitchFamily="50" charset="-128"/>
                  <a:ea typeface="Arial Unicode MS" pitchFamily="50" charset="-128"/>
                  <a:cs typeface="Arial Unicode MS" pitchFamily="50" charset="-128"/>
                </a:rPr>
                <a:t>Machines</a:t>
              </a:r>
              <a:endParaRPr kumimoji="1" lang="ja-JP" altLang="en-US" sz="1200" dirty="0">
                <a:latin typeface="Arial Unicode MS" pitchFamily="50" charset="-128"/>
                <a:ea typeface="Arial Unicode MS" pitchFamily="50" charset="-128"/>
                <a:cs typeface="Arial Unicode MS" pitchFamily="50" charset="-128"/>
              </a:endParaRPr>
            </a:p>
          </p:txBody>
        </p:sp>
        <p:sp>
          <p:nvSpPr>
            <p:cNvPr id="48" name="正方形/長方形 47"/>
            <p:cNvSpPr/>
            <p:nvPr/>
          </p:nvSpPr>
          <p:spPr>
            <a:xfrm>
              <a:off x="818541" y="6165304"/>
              <a:ext cx="889298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Arial Unicode MS" pitchFamily="50" charset="-128"/>
                  <a:ea typeface="Arial Unicode MS" pitchFamily="50" charset="-128"/>
                  <a:cs typeface="Arial Unicode MS" pitchFamily="50" charset="-128"/>
                </a:rPr>
                <a:t>SINET (L2VPN)</a:t>
              </a:r>
              <a:endParaRPr kumimoji="1" lang="ja-JP" altLang="en-US" dirty="0">
                <a:latin typeface="Arial Unicode MS" pitchFamily="50" charset="-128"/>
                <a:ea typeface="Arial Unicode MS" pitchFamily="50" charset="-128"/>
                <a:cs typeface="Arial Unicode MS" pitchFamily="50" charset="-128"/>
              </a:endParaRPr>
            </a:p>
          </p:txBody>
        </p:sp>
        <p:cxnSp>
          <p:nvCxnSpPr>
            <p:cNvPr id="50" name="直線コネクタ 49"/>
            <p:cNvCxnSpPr>
              <a:stCxn id="32" idx="2"/>
            </p:cNvCxnSpPr>
            <p:nvPr/>
          </p:nvCxnSpPr>
          <p:spPr>
            <a:xfrm>
              <a:off x="2261701"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5382048"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8346377" y="5733256"/>
              <a:ext cx="39004" cy="432048"/>
            </a:xfrm>
            <a:prstGeom prst="line">
              <a:avLst/>
            </a:prstGeom>
            <a:ln w="98425"/>
          </p:spPr>
          <p:style>
            <a:lnRef idx="1">
              <a:schemeClr val="accent1"/>
            </a:lnRef>
            <a:fillRef idx="0">
              <a:schemeClr val="accent1"/>
            </a:fillRef>
            <a:effectRef idx="0">
              <a:schemeClr val="accent1"/>
            </a:effectRef>
            <a:fontRef idx="minor">
              <a:schemeClr val="tx1"/>
            </a:fontRef>
          </p:style>
        </p:cxnSp>
        <p:pic>
          <p:nvPicPr>
            <p:cNvPr id="57" name="Picture 8" descr="MCj04289690000[1]"/>
            <p:cNvPicPr>
              <a:picLocks noChangeAspect="1" noChangeArrowheads="1"/>
            </p:cNvPicPr>
            <p:nvPr/>
          </p:nvPicPr>
          <p:blipFill>
            <a:blip r:embed="rId2" cstate="print"/>
            <a:srcRect/>
            <a:stretch>
              <a:fillRect/>
            </a:stretch>
          </p:blipFill>
          <p:spPr bwMode="auto">
            <a:xfrm>
              <a:off x="6227054" y="3617134"/>
              <a:ext cx="464344" cy="593725"/>
            </a:xfrm>
            <a:prstGeom prst="rect">
              <a:avLst/>
            </a:prstGeom>
            <a:noFill/>
            <a:ln w="9525">
              <a:noFill/>
              <a:miter lim="800000"/>
              <a:headEnd/>
              <a:tailEnd/>
            </a:ln>
          </p:spPr>
        </p:pic>
        <p:pic>
          <p:nvPicPr>
            <p:cNvPr id="58" name="Picture 8" descr="MCj04289690000[1]"/>
            <p:cNvPicPr>
              <a:picLocks noChangeAspect="1" noChangeArrowheads="1"/>
            </p:cNvPicPr>
            <p:nvPr/>
          </p:nvPicPr>
          <p:blipFill>
            <a:blip r:embed="rId2" cstate="print"/>
            <a:srcRect/>
            <a:stretch>
              <a:fillRect/>
            </a:stretch>
          </p:blipFill>
          <p:spPr bwMode="auto">
            <a:xfrm>
              <a:off x="6643243" y="3617134"/>
              <a:ext cx="464344" cy="593725"/>
            </a:xfrm>
            <a:prstGeom prst="rect">
              <a:avLst/>
            </a:prstGeom>
            <a:noFill/>
            <a:ln w="9525">
              <a:noFill/>
              <a:miter lim="800000"/>
              <a:headEnd/>
              <a:tailEnd/>
            </a:ln>
          </p:spPr>
        </p:pic>
        <p:sp>
          <p:nvSpPr>
            <p:cNvPr id="59" name="角丸四角形 58"/>
            <p:cNvSpPr/>
            <p:nvPr/>
          </p:nvSpPr>
          <p:spPr>
            <a:xfrm>
              <a:off x="5858668" y="342900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0" name="角丸四角形 59"/>
            <p:cNvSpPr/>
            <p:nvPr/>
          </p:nvSpPr>
          <p:spPr>
            <a:xfrm>
              <a:off x="5859017" y="293768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1" name="正方形/長方形 60"/>
            <p:cNvSpPr/>
            <p:nvPr/>
          </p:nvSpPr>
          <p:spPr>
            <a:xfrm>
              <a:off x="5936677"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2" name="正方形/長方形 61"/>
            <p:cNvSpPr/>
            <p:nvPr/>
          </p:nvSpPr>
          <p:spPr>
            <a:xfrm>
              <a:off x="6638755" y="242088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pic>
          <p:nvPicPr>
            <p:cNvPr id="63" name="Picture 8" descr="MCj04289690000[1]"/>
            <p:cNvPicPr>
              <a:picLocks noChangeAspect="1" noChangeArrowheads="1"/>
            </p:cNvPicPr>
            <p:nvPr/>
          </p:nvPicPr>
          <p:blipFill>
            <a:blip r:embed="rId2" cstate="print"/>
            <a:srcRect/>
            <a:stretch>
              <a:fillRect/>
            </a:stretch>
          </p:blipFill>
          <p:spPr bwMode="auto">
            <a:xfrm>
              <a:off x="8333799" y="3627364"/>
              <a:ext cx="464344" cy="593725"/>
            </a:xfrm>
            <a:prstGeom prst="rect">
              <a:avLst/>
            </a:prstGeom>
            <a:noFill/>
            <a:ln w="9525">
              <a:noFill/>
              <a:miter lim="800000"/>
              <a:headEnd/>
              <a:tailEnd/>
            </a:ln>
          </p:spPr>
        </p:pic>
        <p:pic>
          <p:nvPicPr>
            <p:cNvPr id="64" name="Picture 8" descr="MCj04289690000[1]"/>
            <p:cNvPicPr>
              <a:picLocks noChangeAspect="1" noChangeArrowheads="1"/>
            </p:cNvPicPr>
            <p:nvPr/>
          </p:nvPicPr>
          <p:blipFill>
            <a:blip r:embed="rId2" cstate="print"/>
            <a:srcRect/>
            <a:stretch>
              <a:fillRect/>
            </a:stretch>
          </p:blipFill>
          <p:spPr bwMode="auto">
            <a:xfrm>
              <a:off x="8749988" y="3627364"/>
              <a:ext cx="464344" cy="593725"/>
            </a:xfrm>
            <a:prstGeom prst="rect">
              <a:avLst/>
            </a:prstGeom>
            <a:noFill/>
            <a:ln w="9525">
              <a:noFill/>
              <a:miter lim="800000"/>
              <a:headEnd/>
              <a:tailEnd/>
            </a:ln>
          </p:spPr>
        </p:pic>
        <p:sp>
          <p:nvSpPr>
            <p:cNvPr id="65" name="角丸四角形 64"/>
            <p:cNvSpPr/>
            <p:nvPr/>
          </p:nvSpPr>
          <p:spPr>
            <a:xfrm>
              <a:off x="7965413" y="3439230"/>
              <a:ext cx="1512090" cy="36004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Cluster</a:t>
              </a:r>
              <a:endParaRPr lang="ja-JP" altLang="en-US" dirty="0">
                <a:latin typeface="Arial Unicode MS" pitchFamily="50" charset="-128"/>
                <a:ea typeface="Arial Unicode MS" pitchFamily="50" charset="-128"/>
                <a:cs typeface="Arial Unicode MS" pitchFamily="50" charset="-128"/>
              </a:endParaRPr>
            </a:p>
          </p:txBody>
        </p:sp>
        <p:sp>
          <p:nvSpPr>
            <p:cNvPr id="66" name="角丸四角形 65"/>
            <p:cNvSpPr/>
            <p:nvPr/>
          </p:nvSpPr>
          <p:spPr>
            <a:xfrm>
              <a:off x="7965763" y="2947913"/>
              <a:ext cx="1434349" cy="431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altLang="ja-JP" dirty="0" err="1">
                  <a:latin typeface="Arial Unicode MS" pitchFamily="50" charset="-128"/>
                  <a:ea typeface="Arial Unicode MS" pitchFamily="50" charset="-128"/>
                  <a:cs typeface="Arial Unicode MS" pitchFamily="50" charset="-128"/>
                </a:rPr>
                <a:t>IaaS</a:t>
              </a:r>
              <a:endParaRPr lang="ja-JP" altLang="en-US" dirty="0">
                <a:latin typeface="Arial Unicode MS" pitchFamily="50" charset="-128"/>
                <a:ea typeface="Arial Unicode MS" pitchFamily="50" charset="-128"/>
                <a:cs typeface="Arial Unicode MS" pitchFamily="50" charset="-128"/>
              </a:endParaRPr>
            </a:p>
          </p:txBody>
        </p:sp>
        <p:sp>
          <p:nvSpPr>
            <p:cNvPr id="67" name="正方形/長方形 66"/>
            <p:cNvSpPr/>
            <p:nvPr/>
          </p:nvSpPr>
          <p:spPr>
            <a:xfrm>
              <a:off x="8043422"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8" name="正方形/長方形 67"/>
            <p:cNvSpPr/>
            <p:nvPr/>
          </p:nvSpPr>
          <p:spPr>
            <a:xfrm>
              <a:off x="8745500" y="2431118"/>
              <a:ext cx="62406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a:latin typeface="Arial Unicode MS" pitchFamily="50" charset="-128"/>
                  <a:ea typeface="Arial Unicode MS" pitchFamily="50" charset="-128"/>
                  <a:cs typeface="Arial Unicode MS" pitchFamily="50" charset="-128"/>
                </a:rPr>
                <a:t>VM</a:t>
              </a:r>
              <a:endParaRPr lang="ja-JP" altLang="en-US" dirty="0">
                <a:latin typeface="Arial Unicode MS" pitchFamily="50" charset="-128"/>
                <a:ea typeface="Arial Unicode MS" pitchFamily="50" charset="-128"/>
                <a:cs typeface="Arial Unicode MS" pitchFamily="50" charset="-128"/>
              </a:endParaRPr>
            </a:p>
          </p:txBody>
        </p:sp>
        <p:sp>
          <p:nvSpPr>
            <p:cNvPr id="69" name="フローチャート : 磁気ディスク 68"/>
            <p:cNvSpPr/>
            <p:nvPr/>
          </p:nvSpPr>
          <p:spPr>
            <a:xfrm>
              <a:off x="3236809" y="476672"/>
              <a:ext cx="3744415" cy="9214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3200" dirty="0" smtClean="0">
                  <a:latin typeface="Arial Unicode MS" pitchFamily="50" charset="-128"/>
                  <a:ea typeface="Arial Unicode MS" pitchFamily="50" charset="-128"/>
                  <a:cs typeface="Arial Unicode MS" pitchFamily="50" charset="-128"/>
                </a:rPr>
                <a:t>colony</a:t>
              </a:r>
            </a:p>
          </p:txBody>
        </p:sp>
        <p:sp>
          <p:nvSpPr>
            <p:cNvPr id="70" name="正方形/長方形 69"/>
            <p:cNvSpPr/>
            <p:nvPr/>
          </p:nvSpPr>
          <p:spPr>
            <a:xfrm>
              <a:off x="3392827" y="764704"/>
              <a:ext cx="785649"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latin typeface="Arial Unicode MS" pitchFamily="50" charset="-128"/>
                  <a:ea typeface="Arial Unicode MS" pitchFamily="50" charset="-128"/>
                  <a:cs typeface="Arial Unicode MS" pitchFamily="50" charset="-128"/>
                </a:rPr>
                <a:t>VMI</a:t>
              </a:r>
              <a:endParaRPr lang="ja-JP" altLang="en-US" dirty="0">
                <a:latin typeface="Arial Unicode MS" pitchFamily="50" charset="-128"/>
                <a:ea typeface="Arial Unicode MS" pitchFamily="50" charset="-128"/>
                <a:cs typeface="Arial Unicode MS" pitchFamily="50" charset="-128"/>
              </a:endParaRPr>
            </a:p>
          </p:txBody>
        </p:sp>
        <p:sp>
          <p:nvSpPr>
            <p:cNvPr id="71" name="正方形/長方形 70"/>
            <p:cNvSpPr/>
            <p:nvPr/>
          </p:nvSpPr>
          <p:spPr>
            <a:xfrm>
              <a:off x="5892968" y="764704"/>
              <a:ext cx="776225" cy="50405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sz="2000" dirty="0" smtClean="0">
                  <a:latin typeface="Arial Unicode MS" pitchFamily="50" charset="-128"/>
                  <a:ea typeface="Arial Unicode MS" pitchFamily="50" charset="-128"/>
                  <a:cs typeface="Arial Unicode MS" pitchFamily="50" charset="-128"/>
                </a:rPr>
                <a:t>VMI</a:t>
              </a:r>
              <a:endParaRPr lang="ja-JP" altLang="en-US" sz="2000" dirty="0">
                <a:latin typeface="Arial Unicode MS" pitchFamily="50" charset="-128"/>
                <a:ea typeface="Arial Unicode MS" pitchFamily="50" charset="-128"/>
                <a:cs typeface="Arial Unicode MS" pitchFamily="50" charset="-128"/>
              </a:endParaRPr>
            </a:p>
          </p:txBody>
        </p:sp>
        <p:sp>
          <p:nvSpPr>
            <p:cNvPr id="72" name="テキスト ボックス 71"/>
            <p:cNvSpPr txBox="1"/>
            <p:nvPr/>
          </p:nvSpPr>
          <p:spPr>
            <a:xfrm>
              <a:off x="48111" y="563082"/>
              <a:ext cx="3221165" cy="701730"/>
            </a:xfrm>
            <a:prstGeom prst="rect">
              <a:avLst/>
            </a:prstGeom>
            <a:noFill/>
          </p:spPr>
          <p:txBody>
            <a:bodyPr wrap="square" rtlCol="0">
              <a:spAutoFit/>
            </a:bodyPr>
            <a:lstStyle/>
            <a:p>
              <a:r>
                <a:rPr kumimoji="1" lang="en-US" altLang="ja-JP" sz="1600" dirty="0" smtClean="0">
                  <a:latin typeface="Arial Unicode MS" pitchFamily="50" charset="-128"/>
                  <a:ea typeface="Arial Unicode MS" pitchFamily="50" charset="-128"/>
                  <a:cs typeface="Arial Unicode MS" pitchFamily="50" charset="-128"/>
                </a:rPr>
                <a:t>VMI: Virtual Machine Image</a:t>
              </a:r>
            </a:p>
            <a:p>
              <a:r>
                <a:rPr kumimoji="1" lang="en-US" altLang="ja-JP" sz="1600" dirty="0" smtClean="0">
                  <a:latin typeface="Arial Unicode MS" pitchFamily="50" charset="-128"/>
                  <a:ea typeface="Arial Unicode MS" pitchFamily="50" charset="-128"/>
                  <a:cs typeface="Arial Unicode MS" pitchFamily="50" charset="-128"/>
                </a:rPr>
                <a:t>VM: Virtual </a:t>
              </a:r>
              <a:r>
                <a:rPr lang="en-US" altLang="ja-JP" sz="1600" dirty="0" smtClean="0">
                  <a:latin typeface="Arial Unicode MS" pitchFamily="50" charset="-128"/>
                  <a:ea typeface="Arial Unicode MS" pitchFamily="50" charset="-128"/>
                  <a:cs typeface="Arial Unicode MS" pitchFamily="50" charset="-128"/>
                </a:rPr>
                <a:t>Machines</a:t>
              </a:r>
              <a:endParaRPr kumimoji="1" lang="ja-JP" altLang="en-US" sz="1600" dirty="0">
                <a:latin typeface="Arial Unicode MS" pitchFamily="50" charset="-128"/>
                <a:ea typeface="Arial Unicode MS" pitchFamily="50" charset="-128"/>
                <a:cs typeface="Arial Unicode MS" pitchFamily="50" charset="-128"/>
              </a:endParaRPr>
            </a:p>
          </p:txBody>
        </p:sp>
        <p:cxnSp>
          <p:nvCxnSpPr>
            <p:cNvPr id="74" name="直線矢印コネクタ 73"/>
            <p:cNvCxnSpPr>
              <a:stCxn id="70" idx="2"/>
              <a:endCxn id="18" idx="0"/>
            </p:cNvCxnSpPr>
            <p:nvPr/>
          </p:nvCxnSpPr>
          <p:spPr>
            <a:xfrm flipH="1">
              <a:off x="1442099" y="1268761"/>
              <a:ext cx="234355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a:stCxn id="70" idx="2"/>
              <a:endCxn id="25" idx="0"/>
            </p:cNvCxnSpPr>
            <p:nvPr/>
          </p:nvCxnSpPr>
          <p:spPr>
            <a:xfrm flipH="1">
              <a:off x="3548846" y="1268761"/>
              <a:ext cx="236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70" idx="2"/>
              <a:endCxn id="61" idx="0"/>
            </p:cNvCxnSpPr>
            <p:nvPr/>
          </p:nvCxnSpPr>
          <p:spPr>
            <a:xfrm>
              <a:off x="3785652" y="1268761"/>
              <a:ext cx="246306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stCxn id="70" idx="2"/>
              <a:endCxn id="67" idx="0"/>
            </p:cNvCxnSpPr>
            <p:nvPr/>
          </p:nvCxnSpPr>
          <p:spPr>
            <a:xfrm>
              <a:off x="3785652" y="1268761"/>
              <a:ext cx="4569806"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71" idx="2"/>
              <a:endCxn id="19" idx="0"/>
            </p:cNvCxnSpPr>
            <p:nvPr/>
          </p:nvCxnSpPr>
          <p:spPr>
            <a:xfrm flipH="1">
              <a:off x="2144178" y="1268761"/>
              <a:ext cx="4136903"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a:stCxn id="71" idx="2"/>
              <a:endCxn id="26" idx="0"/>
            </p:cNvCxnSpPr>
            <p:nvPr/>
          </p:nvCxnSpPr>
          <p:spPr>
            <a:xfrm flipH="1">
              <a:off x="4250923" y="1268761"/>
              <a:ext cx="2030157" cy="116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endCxn id="68" idx="0"/>
            </p:cNvCxnSpPr>
            <p:nvPr/>
          </p:nvCxnSpPr>
          <p:spPr>
            <a:xfrm>
              <a:off x="6435165" y="1196752"/>
              <a:ext cx="2622370" cy="1234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1" idx="2"/>
              <a:endCxn id="62" idx="0"/>
            </p:cNvCxnSpPr>
            <p:nvPr/>
          </p:nvCxnSpPr>
          <p:spPr>
            <a:xfrm>
              <a:off x="6281080" y="1268761"/>
              <a:ext cx="66971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2924775" y="1628800"/>
              <a:ext cx="4481360" cy="553998"/>
            </a:xfrm>
            <a:prstGeom prst="rect">
              <a:avLst/>
            </a:prstGeom>
            <a:solidFill>
              <a:schemeClr val="bg1"/>
            </a:solidFill>
          </p:spPr>
          <p:txBody>
            <a:bodyPr wrap="square" rtlCol="0">
              <a:spAutoFit/>
            </a:bodyPr>
            <a:lstStyle/>
            <a:p>
              <a:r>
                <a:rPr kumimoji="1" lang="en-US" altLang="ja-JP" sz="2400" dirty="0" smtClean="0">
                  <a:latin typeface="Arial Unicode MS" pitchFamily="50" charset="-128"/>
                  <a:ea typeface="Arial Unicode MS" pitchFamily="50" charset="-128"/>
                  <a:cs typeface="Arial Unicode MS" pitchFamily="50" charset="-128"/>
                </a:rPr>
                <a:t>Launch </a:t>
              </a:r>
              <a:r>
                <a:rPr lang="en-US" altLang="ja-JP" sz="2400" dirty="0" smtClean="0">
                  <a:latin typeface="Arial Unicode MS" pitchFamily="50" charset="-128"/>
                  <a:ea typeface="Arial Unicode MS" pitchFamily="50" charset="-128"/>
                  <a:cs typeface="Arial Unicode MS" pitchFamily="50" charset="-128"/>
                </a:rPr>
                <a:t>m</a:t>
              </a:r>
              <a:r>
                <a:rPr kumimoji="1" lang="en-US" altLang="ja-JP" sz="2400" dirty="0" smtClean="0">
                  <a:latin typeface="Arial Unicode MS" pitchFamily="50" charset="-128"/>
                  <a:ea typeface="Arial Unicode MS" pitchFamily="50" charset="-128"/>
                  <a:cs typeface="Arial Unicode MS" pitchFamily="50" charset="-128"/>
                </a:rPr>
                <a:t>achine </a:t>
              </a:r>
              <a:r>
                <a:rPr lang="en-US" altLang="ja-JP" sz="2400" dirty="0" smtClean="0">
                  <a:latin typeface="Arial Unicode MS" pitchFamily="50" charset="-128"/>
                  <a:ea typeface="Arial Unicode MS" pitchFamily="50" charset="-128"/>
                  <a:cs typeface="Arial Unicode MS" pitchFamily="50" charset="-128"/>
                </a:rPr>
                <a:t>i</a:t>
              </a:r>
              <a:r>
                <a:rPr kumimoji="1" lang="en-US" altLang="ja-JP" sz="2400" dirty="0" smtClean="0">
                  <a:latin typeface="Arial Unicode MS" pitchFamily="50" charset="-128"/>
                  <a:ea typeface="Arial Unicode MS" pitchFamily="50" charset="-128"/>
                  <a:cs typeface="Arial Unicode MS" pitchFamily="50" charset="-128"/>
                </a:rPr>
                <a:t>mages</a:t>
              </a:r>
              <a:endParaRPr kumimoji="1" lang="ja-JP" altLang="en-US" sz="2400" dirty="0">
                <a:latin typeface="Arial Unicode MS" pitchFamily="50" charset="-128"/>
                <a:ea typeface="Arial Unicode MS" pitchFamily="50" charset="-128"/>
                <a:cs typeface="Arial Unicode MS" pitchFamily="50" charset="-128"/>
              </a:endParaRPr>
            </a:p>
          </p:txBody>
        </p:sp>
      </p:grpSp>
      <p:sp>
        <p:nvSpPr>
          <p:cNvPr id="76" name="Rectangle 3"/>
          <p:cNvSpPr>
            <a:spLocks noGrp="1" noChangeArrowheads="1"/>
          </p:cNvSpPr>
          <p:nvPr>
            <p:ph type="title"/>
          </p:nvPr>
        </p:nvSpPr>
        <p:spPr>
          <a:xfrm>
            <a:off x="251520" y="116632"/>
            <a:ext cx="8707429" cy="648072"/>
          </a:xfrm>
        </p:spPr>
        <p:txBody>
          <a:bodyPr/>
          <a:lstStyle/>
          <a:p>
            <a:r>
              <a:rPr lang="en-US" altLang="ja-JP" sz="4000" dirty="0" err="1" smtClean="0">
                <a:latin typeface="HGP創英角ｺﾞｼｯｸUB" pitchFamily="50" charset="-128"/>
                <a:ea typeface="HGP創英角ｺﾞｼｯｸUB" pitchFamily="50" charset="-128"/>
                <a:cs typeface="Arial Unicode MS" pitchFamily="50" charset="-128"/>
              </a:rPr>
              <a:t>dodai</a:t>
            </a:r>
            <a:r>
              <a:rPr lang="ja-JP" altLang="en-US" sz="4000" dirty="0" smtClean="0">
                <a:latin typeface="HGP創英角ｺﾞｼｯｸUB" pitchFamily="50" charset="-128"/>
                <a:ea typeface="HGP創英角ｺﾞｼｯｸUB" pitchFamily="50" charset="-128"/>
                <a:cs typeface="Arial Unicode MS" pitchFamily="50" charset="-128"/>
              </a:rPr>
              <a:t>と</a:t>
            </a:r>
            <a:r>
              <a:rPr lang="en-US" altLang="ja-JP" sz="4000" dirty="0" smtClean="0">
                <a:latin typeface="HGP創英角ｺﾞｼｯｸUB" pitchFamily="50" charset="-128"/>
                <a:ea typeface="HGP創英角ｺﾞｼｯｸUB" pitchFamily="50" charset="-128"/>
                <a:cs typeface="Arial Unicode MS" pitchFamily="50" charset="-128"/>
              </a:rPr>
              <a:t>colony </a:t>
            </a:r>
            <a:r>
              <a:rPr lang="ja-JP" altLang="en-US" sz="4000" dirty="0" smtClean="0">
                <a:latin typeface="HGP創英角ｺﾞｼｯｸUB" pitchFamily="50" charset="-128"/>
                <a:ea typeface="HGP創英角ｺﾞｼｯｸUB" pitchFamily="50" charset="-128"/>
                <a:cs typeface="Arial Unicode MS" pitchFamily="50" charset="-128"/>
              </a:rPr>
              <a:t>を使ったクラウド連携</a:t>
            </a:r>
            <a:endParaRPr lang="en-US" altLang="ja-JP" sz="4000" dirty="0">
              <a:latin typeface="HGP創英角ｺﾞｼｯｸUB" pitchFamily="50" charset="-128"/>
              <a:ea typeface="HGP創英角ｺﾞｼｯｸUB" pitchFamily="50" charset="-128"/>
              <a:cs typeface="Arial Unicode MS" pitchFamily="50" charset="-128"/>
            </a:endParaRPr>
          </a:p>
        </p:txBody>
      </p:sp>
      <p:sp>
        <p:nvSpPr>
          <p:cNvPr id="7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34</a:t>
            </a:fld>
            <a:endParaRPr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16632"/>
            <a:ext cx="8784976" cy="576064"/>
          </a:xfrm>
        </p:spPr>
        <p:txBody>
          <a:bodyPr/>
          <a:lstStyle/>
          <a:p>
            <a:r>
              <a:rPr kumimoji="1" lang="ja-JP" altLang="en-US" sz="3600" dirty="0" smtClean="0">
                <a:latin typeface="HGPｺﾞｼｯｸE" pitchFamily="50" charset="-128"/>
                <a:ea typeface="HGPｺﾞｼｯｸE" pitchFamily="50" charset="-128"/>
              </a:rPr>
              <a:t>クラウドマイグレーションデモ</a:t>
            </a:r>
            <a:endParaRPr kumimoji="1" lang="ja-JP" altLang="en-US" sz="3600" dirty="0">
              <a:latin typeface="HGPｺﾞｼｯｸE" pitchFamily="50" charset="-128"/>
              <a:ea typeface="HGPｺﾞｼｯｸE" pitchFamily="50" charset="-128"/>
            </a:endParaRPr>
          </a:p>
        </p:txBody>
      </p:sp>
      <p:pic>
        <p:nvPicPr>
          <p:cNvPr id="6" name="Picture 2" descr="http://itpro.nikkeibp.co.jp/article/COLUMN/20120518/397469/zu01_s.jpg"/>
          <p:cNvPicPr>
            <a:picLocks noChangeAspect="1" noChangeArrowheads="1"/>
          </p:cNvPicPr>
          <p:nvPr/>
        </p:nvPicPr>
        <p:blipFill>
          <a:blip r:embed="rId2" cstate="print"/>
          <a:srcRect/>
          <a:stretch>
            <a:fillRect/>
          </a:stretch>
        </p:blipFill>
        <p:spPr bwMode="auto">
          <a:xfrm>
            <a:off x="395536" y="1472961"/>
            <a:ext cx="3740674" cy="2304256"/>
          </a:xfrm>
          <a:prstGeom prst="rect">
            <a:avLst/>
          </a:prstGeom>
          <a:noFill/>
          <a:ln w="57150">
            <a:solidFill>
              <a:schemeClr val="accent1"/>
            </a:solidFill>
          </a:ln>
        </p:spPr>
      </p:pic>
      <p:sp>
        <p:nvSpPr>
          <p:cNvPr id="7" name="フローチャート : 磁気ディスク 6"/>
          <p:cNvSpPr/>
          <p:nvPr/>
        </p:nvSpPr>
        <p:spPr>
          <a:xfrm>
            <a:off x="2843808" y="4857337"/>
            <a:ext cx="3816424" cy="12719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ja-JP" sz="2400" dirty="0" smtClean="0">
                <a:latin typeface="HGPｺﾞｼｯｸE" pitchFamily="50" charset="-128"/>
                <a:ea typeface="HGPｺﾞｼｯｸE" pitchFamily="50" charset="-128"/>
                <a:cs typeface="Arial Unicode MS" pitchFamily="50" charset="-128"/>
              </a:rPr>
              <a:t>colony</a:t>
            </a:r>
          </a:p>
        </p:txBody>
      </p:sp>
      <p:pic>
        <p:nvPicPr>
          <p:cNvPr id="8" name="Picture 2" descr="http://itpro.nikkeibp.co.jp/article/COLUMN/20120518/397469/zu01_s.jpg"/>
          <p:cNvPicPr>
            <a:picLocks noChangeAspect="1" noChangeArrowheads="1"/>
          </p:cNvPicPr>
          <p:nvPr/>
        </p:nvPicPr>
        <p:blipFill>
          <a:blip r:embed="rId2" cstate="print"/>
          <a:srcRect/>
          <a:stretch>
            <a:fillRect/>
          </a:stretch>
        </p:blipFill>
        <p:spPr bwMode="auto">
          <a:xfrm>
            <a:off x="5148064" y="1472961"/>
            <a:ext cx="3740674" cy="2304256"/>
          </a:xfrm>
          <a:prstGeom prst="rect">
            <a:avLst/>
          </a:prstGeom>
          <a:noFill/>
          <a:ln w="57150">
            <a:solidFill>
              <a:schemeClr val="accent3">
                <a:lumMod val="50000"/>
              </a:schemeClr>
            </a:solidFill>
          </a:ln>
        </p:spPr>
      </p:pic>
      <p:cxnSp>
        <p:nvCxnSpPr>
          <p:cNvPr id="9" name="直線矢印コネクタ 8"/>
          <p:cNvCxnSpPr>
            <a:endCxn id="7" idx="1"/>
          </p:cNvCxnSpPr>
          <p:nvPr/>
        </p:nvCxnSpPr>
        <p:spPr>
          <a:xfrm>
            <a:off x="2231740" y="3237157"/>
            <a:ext cx="2520280" cy="1620180"/>
          </a:xfrm>
          <a:prstGeom prst="straightConnector1">
            <a:avLst/>
          </a:prstGeom>
          <a:ln w="666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7" idx="1"/>
          </p:cNvCxnSpPr>
          <p:nvPr/>
        </p:nvCxnSpPr>
        <p:spPr>
          <a:xfrm flipV="1">
            <a:off x="4752020" y="3237157"/>
            <a:ext cx="2088232" cy="1620180"/>
          </a:xfrm>
          <a:prstGeom prst="straightConnector1">
            <a:avLst/>
          </a:prstGeom>
          <a:ln w="66675">
            <a:solidFill>
              <a:srgbClr val="6D752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051720" y="2841113"/>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2" name="正方形/長方形 11"/>
          <p:cNvSpPr/>
          <p:nvPr/>
        </p:nvSpPr>
        <p:spPr>
          <a:xfrm>
            <a:off x="3707904" y="2697097"/>
            <a:ext cx="288032"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3" name="正方形/長方形 12"/>
          <p:cNvSpPr/>
          <p:nvPr/>
        </p:nvSpPr>
        <p:spPr>
          <a:xfrm>
            <a:off x="467544" y="2337057"/>
            <a:ext cx="216024" cy="93610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HGPｺﾞｼｯｸE" pitchFamily="50" charset="-128"/>
              <a:ea typeface="HGPｺﾞｼｯｸE" pitchFamily="50" charset="-128"/>
            </a:endParaRPr>
          </a:p>
        </p:txBody>
      </p:sp>
      <p:sp>
        <p:nvSpPr>
          <p:cNvPr id="14" name="正方形/長方形 13"/>
          <p:cNvSpPr/>
          <p:nvPr/>
        </p:nvSpPr>
        <p:spPr>
          <a:xfrm>
            <a:off x="323528" y="3849225"/>
            <a:ext cx="792088" cy="288032"/>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smtClean="0">
                <a:solidFill>
                  <a:schemeClr val="tx1"/>
                </a:solidFill>
                <a:latin typeface="HGPｺﾞｼｯｸE" pitchFamily="50" charset="-128"/>
                <a:ea typeface="HGPｺﾞｼｯｸE" pitchFamily="50" charset="-128"/>
              </a:rPr>
              <a:t>Proposal</a:t>
            </a:r>
            <a:endParaRPr kumimoji="1" lang="ja-JP" altLang="en-US" sz="1050" dirty="0">
              <a:solidFill>
                <a:schemeClr val="tx1"/>
              </a:solidFill>
              <a:latin typeface="HGPｺﾞｼｯｸE" pitchFamily="50" charset="-128"/>
              <a:ea typeface="HGPｺﾞｼｯｸE" pitchFamily="50" charset="-128"/>
            </a:endParaRPr>
          </a:p>
        </p:txBody>
      </p:sp>
      <p:sp>
        <p:nvSpPr>
          <p:cNvPr id="15" name="テキスト ボックス 14"/>
          <p:cNvSpPr txBox="1"/>
          <p:nvPr/>
        </p:nvSpPr>
        <p:spPr>
          <a:xfrm>
            <a:off x="107504" y="4137257"/>
            <a:ext cx="1152880" cy="230832"/>
          </a:xfrm>
          <a:prstGeom prst="rect">
            <a:avLst/>
          </a:prstGeom>
          <a:noFill/>
        </p:spPr>
        <p:txBody>
          <a:bodyPr wrap="none" rtlCol="0">
            <a:spAutoFit/>
          </a:bodyPr>
          <a:lstStyle/>
          <a:p>
            <a:r>
              <a:rPr lang="ja-JP" altLang="en-US" sz="900" dirty="0" smtClean="0">
                <a:latin typeface="HGPｺﾞｼｯｸE" pitchFamily="50" charset="-128"/>
                <a:ea typeface="HGPｺﾞｼｯｸE" pitchFamily="50" charset="-128"/>
              </a:rPr>
              <a:t>（クラスタ構成情報）</a:t>
            </a:r>
            <a:endParaRPr kumimoji="1" lang="ja-JP" altLang="en-US" sz="900" dirty="0">
              <a:latin typeface="HGPｺﾞｼｯｸE" pitchFamily="50" charset="-128"/>
              <a:ea typeface="HGPｺﾞｼｯｸE" pitchFamily="50" charset="-128"/>
            </a:endParaRPr>
          </a:p>
        </p:txBody>
      </p:sp>
      <p:sp>
        <p:nvSpPr>
          <p:cNvPr id="16" name="テキスト ボックス 15"/>
          <p:cNvSpPr txBox="1"/>
          <p:nvPr/>
        </p:nvSpPr>
        <p:spPr>
          <a:xfrm rot="2032185">
            <a:off x="3305013" y="4409573"/>
            <a:ext cx="1020932" cy="369332"/>
          </a:xfrm>
          <a:prstGeom prst="rect">
            <a:avLst/>
          </a:prstGeom>
          <a:noFill/>
        </p:spPr>
        <p:txBody>
          <a:bodyPr wrap="square" rtlCol="0">
            <a:spAutoFit/>
          </a:bodyPr>
          <a:lstStyle/>
          <a:p>
            <a:r>
              <a:rPr kumimoji="1" lang="ja-JP" altLang="en-US" sz="900" dirty="0" smtClean="0">
                <a:latin typeface="HGPｺﾞｼｯｸE" pitchFamily="50" charset="-128"/>
                <a:ea typeface="HGPｺﾞｼｯｸE" pitchFamily="50" charset="-128"/>
              </a:rPr>
              <a:t>部分を定期</a:t>
            </a:r>
            <a:endParaRPr kumimoji="1" lang="en-US" altLang="ja-JP" sz="900" dirty="0" smtClean="0">
              <a:latin typeface="HGPｺﾞｼｯｸE" pitchFamily="50" charset="-128"/>
              <a:ea typeface="HGPｺﾞｼｯｸE" pitchFamily="50" charset="-128"/>
            </a:endParaRPr>
          </a:p>
          <a:p>
            <a:r>
              <a:rPr kumimoji="1" lang="ja-JP" altLang="en-US" sz="900" dirty="0" smtClean="0">
                <a:latin typeface="HGPｺﾞｼｯｸE" pitchFamily="50" charset="-128"/>
                <a:ea typeface="HGPｺﾞｼｯｸE" pitchFamily="50" charset="-128"/>
              </a:rPr>
              <a:t>バックアップ</a:t>
            </a:r>
            <a:endParaRPr kumimoji="1" lang="ja-JP" altLang="en-US" sz="900" dirty="0">
              <a:latin typeface="HGPｺﾞｼｯｸE" pitchFamily="50" charset="-128"/>
              <a:ea typeface="HGPｺﾞｼｯｸE" pitchFamily="50" charset="-128"/>
            </a:endParaRPr>
          </a:p>
        </p:txBody>
      </p:sp>
      <p:sp>
        <p:nvSpPr>
          <p:cNvPr id="17" name="テキスト ボックス 16"/>
          <p:cNvSpPr txBox="1"/>
          <p:nvPr/>
        </p:nvSpPr>
        <p:spPr>
          <a:xfrm rot="19090459">
            <a:off x="4511381" y="4176525"/>
            <a:ext cx="994183" cy="369332"/>
          </a:xfrm>
          <a:prstGeom prst="rect">
            <a:avLst/>
          </a:prstGeom>
          <a:noFill/>
        </p:spPr>
        <p:txBody>
          <a:bodyPr wrap="none" rtlCol="0">
            <a:spAutoFit/>
          </a:bodyPr>
          <a:lstStyle/>
          <a:p>
            <a:r>
              <a:rPr kumimoji="1" lang="ja-JP" altLang="en-US" sz="900" dirty="0" smtClean="0">
                <a:latin typeface="HGPｺﾞｼｯｸE" pitchFamily="50" charset="-128"/>
                <a:ea typeface="HGPｺﾞｼｯｸE" pitchFamily="50" charset="-128"/>
              </a:rPr>
              <a:t>非常時取り出し・</a:t>
            </a:r>
            <a:endParaRPr kumimoji="1" lang="en-US" altLang="ja-JP" sz="900" dirty="0" smtClean="0">
              <a:latin typeface="HGPｺﾞｼｯｸE" pitchFamily="50" charset="-128"/>
              <a:ea typeface="HGPｺﾞｼｯｸE" pitchFamily="50" charset="-128"/>
            </a:endParaRPr>
          </a:p>
          <a:p>
            <a:r>
              <a:rPr kumimoji="1" lang="en-US" altLang="ja-JP" sz="900" dirty="0" smtClean="0">
                <a:latin typeface="HGPｺﾞｼｯｸE" pitchFamily="50" charset="-128"/>
                <a:ea typeface="HGPｺﾞｼｯｸE" pitchFamily="50" charset="-128"/>
              </a:rPr>
              <a:t>Cloud</a:t>
            </a:r>
            <a:r>
              <a:rPr kumimoji="1" lang="ja-JP" altLang="en-US" sz="900" dirty="0" smtClean="0">
                <a:latin typeface="HGPｺﾞｼｯｸE" pitchFamily="50" charset="-128"/>
                <a:ea typeface="HGPｺﾞｼｯｸE" pitchFamily="50" charset="-128"/>
              </a:rPr>
              <a:t>再構築</a:t>
            </a:r>
            <a:endParaRPr kumimoji="1" lang="ja-JP" altLang="en-US" sz="900" dirty="0">
              <a:latin typeface="HGPｺﾞｼｯｸE" pitchFamily="50" charset="-128"/>
              <a:ea typeface="HGPｺﾞｼｯｸE" pitchFamily="50" charset="-128"/>
            </a:endParaRPr>
          </a:p>
        </p:txBody>
      </p:sp>
      <p:sp>
        <p:nvSpPr>
          <p:cNvPr id="18" name="正方形/長方形 17"/>
          <p:cNvSpPr/>
          <p:nvPr/>
        </p:nvSpPr>
        <p:spPr>
          <a:xfrm>
            <a:off x="1835696" y="1052736"/>
            <a:ext cx="865943"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SITE-A</a:t>
            </a:r>
            <a:endParaRPr lang="ja-JP" altLang="en-US" dirty="0">
              <a:latin typeface="HGPｺﾞｼｯｸE" pitchFamily="50" charset="-128"/>
              <a:ea typeface="HGPｺﾞｼｯｸE" pitchFamily="50" charset="-128"/>
            </a:endParaRPr>
          </a:p>
        </p:txBody>
      </p:sp>
      <p:sp>
        <p:nvSpPr>
          <p:cNvPr id="19" name="正方形/長方形 18"/>
          <p:cNvSpPr/>
          <p:nvPr/>
        </p:nvSpPr>
        <p:spPr>
          <a:xfrm>
            <a:off x="6660232" y="1052736"/>
            <a:ext cx="846707" cy="369332"/>
          </a:xfrm>
          <a:prstGeom prst="rect">
            <a:avLst/>
          </a:prstGeom>
        </p:spPr>
        <p:txBody>
          <a:bodyPr wrap="none">
            <a:spAutoFit/>
          </a:bodyPr>
          <a:lstStyle/>
          <a:p>
            <a:r>
              <a:rPr lang="en-US" altLang="ja-JP" dirty="0" smtClean="0">
                <a:latin typeface="HGPｺﾞｼｯｸE" pitchFamily="50" charset="-128"/>
                <a:ea typeface="HGPｺﾞｼｯｸE" pitchFamily="50" charset="-128"/>
              </a:rPr>
              <a:t>SITE-B</a:t>
            </a:r>
            <a:endParaRPr lang="ja-JP" altLang="en-US" dirty="0">
              <a:latin typeface="HGPｺﾞｼｯｸE" pitchFamily="50" charset="-128"/>
              <a:ea typeface="HGPｺﾞｼｯｸE" pitchFamily="50" charset="-128"/>
            </a:endParaRPr>
          </a:p>
        </p:txBody>
      </p:sp>
      <p:pic>
        <p:nvPicPr>
          <p:cNvPr id="20" name="Picture 3"/>
          <p:cNvPicPr>
            <a:picLocks noChangeAspect="1" noChangeArrowheads="1"/>
          </p:cNvPicPr>
          <p:nvPr/>
        </p:nvPicPr>
        <p:blipFill>
          <a:blip r:embed="rId3" cstate="print"/>
          <a:srcRect/>
          <a:stretch>
            <a:fillRect/>
          </a:stretch>
        </p:blipFill>
        <p:spPr bwMode="auto">
          <a:xfrm>
            <a:off x="3275856" y="5289385"/>
            <a:ext cx="178614" cy="61989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5508104" y="5433401"/>
            <a:ext cx="485775" cy="466725"/>
          </a:xfrm>
          <a:prstGeom prst="rect">
            <a:avLst/>
          </a:prstGeom>
          <a:noFill/>
          <a:ln w="9525">
            <a:noFill/>
            <a:miter lim="800000"/>
            <a:headEnd/>
            <a:tailEnd/>
          </a:ln>
        </p:spPr>
      </p:pic>
      <p:pic>
        <p:nvPicPr>
          <p:cNvPr id="22" name="Picture 6"/>
          <p:cNvPicPr>
            <a:picLocks noChangeAspect="1" noChangeArrowheads="1"/>
          </p:cNvPicPr>
          <p:nvPr/>
        </p:nvPicPr>
        <p:blipFill>
          <a:blip r:embed="rId5" cstate="print"/>
          <a:srcRect/>
          <a:stretch>
            <a:fillRect/>
          </a:stretch>
        </p:blipFill>
        <p:spPr bwMode="auto">
          <a:xfrm>
            <a:off x="6156176" y="5217377"/>
            <a:ext cx="457200" cy="647700"/>
          </a:xfrm>
          <a:prstGeom prst="rect">
            <a:avLst/>
          </a:prstGeom>
          <a:noFill/>
          <a:ln w="9525">
            <a:noFill/>
            <a:miter lim="800000"/>
            <a:headEnd/>
            <a:tailEnd/>
          </a:ln>
        </p:spPr>
      </p:pic>
      <p:pic>
        <p:nvPicPr>
          <p:cNvPr id="23" name="Picture 7"/>
          <p:cNvPicPr>
            <a:picLocks noChangeAspect="1" noChangeArrowheads="1"/>
          </p:cNvPicPr>
          <p:nvPr/>
        </p:nvPicPr>
        <p:blipFill>
          <a:blip r:embed="rId6" cstate="print"/>
          <a:srcRect/>
          <a:stretch>
            <a:fillRect/>
          </a:stretch>
        </p:blipFill>
        <p:spPr bwMode="auto">
          <a:xfrm>
            <a:off x="3563888" y="5793441"/>
            <a:ext cx="720080" cy="233539"/>
          </a:xfrm>
          <a:prstGeom prst="rect">
            <a:avLst/>
          </a:prstGeom>
          <a:noFill/>
          <a:ln w="9525">
            <a:noFill/>
            <a:miter lim="800000"/>
            <a:headEnd/>
            <a:tailEnd/>
          </a:ln>
        </p:spPr>
      </p:pic>
      <p:sp>
        <p:nvSpPr>
          <p:cNvPr id="24" name="正方形/長方形 23"/>
          <p:cNvSpPr/>
          <p:nvPr/>
        </p:nvSpPr>
        <p:spPr>
          <a:xfrm rot="2096236">
            <a:off x="3125250" y="4112873"/>
            <a:ext cx="360040" cy="216024"/>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solidFill>
                <a:schemeClr val="tx1"/>
              </a:solidFill>
              <a:latin typeface="HGPｺﾞｼｯｸE" pitchFamily="50" charset="-128"/>
              <a:ea typeface="HGPｺﾞｼｯｸE" pitchFamily="50" charset="-128"/>
            </a:endParaRPr>
          </a:p>
        </p:txBody>
      </p:sp>
      <p:sp>
        <p:nvSpPr>
          <p:cNvPr id="25" name="正方形/長方形 24"/>
          <p:cNvSpPr/>
          <p:nvPr/>
        </p:nvSpPr>
        <p:spPr>
          <a:xfrm>
            <a:off x="251520" y="4497297"/>
            <a:ext cx="2088232" cy="1169551"/>
          </a:xfrm>
          <a:prstGeom prst="rect">
            <a:avLst/>
          </a:prstGeom>
        </p:spPr>
        <p:txBody>
          <a:bodyPr wrap="square">
            <a:spAutoFit/>
          </a:bodyPr>
          <a:lstStyle/>
          <a:p>
            <a:r>
              <a:rPr lang="ja-JP" altLang="en-US" sz="1400" dirty="0" smtClean="0">
                <a:latin typeface="HGPｺﾞｼｯｸE" pitchFamily="50" charset="-128"/>
                <a:ea typeface="HGPｺﾞｼｯｸE" pitchFamily="50" charset="-128"/>
              </a:rPr>
              <a:t>全てのマシンイメージ</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や</a:t>
            </a:r>
            <a:r>
              <a:rPr lang="en-US" altLang="ja-JP" sz="1400" dirty="0" smtClean="0">
                <a:latin typeface="HGPｺﾞｼｯｸE" pitchFamily="50" charset="-128"/>
                <a:ea typeface="HGPｺﾞｼｯｸE" pitchFamily="50" charset="-128"/>
              </a:rPr>
              <a:t>EBS</a:t>
            </a:r>
            <a:r>
              <a:rPr lang="ja-JP" altLang="en-US" sz="1400" dirty="0" smtClean="0">
                <a:latin typeface="HGPｺﾞｼｯｸE" pitchFamily="50" charset="-128"/>
                <a:ea typeface="HGPｺﾞｼｯｸE" pitchFamily="50" charset="-128"/>
              </a:rPr>
              <a:t>を</a:t>
            </a:r>
            <a:r>
              <a:rPr lang="en-US" altLang="ja-JP" sz="1400" dirty="0" smtClean="0">
                <a:latin typeface="HGPｺﾞｼｯｸE" pitchFamily="50" charset="-128"/>
                <a:ea typeface="HGPｺﾞｼｯｸE" pitchFamily="50" charset="-128"/>
              </a:rPr>
              <a:t>colony</a:t>
            </a:r>
            <a:r>
              <a:rPr lang="ja-JP" altLang="en-US" sz="1400" dirty="0" smtClean="0">
                <a:latin typeface="HGPｺﾞｼｯｸE" pitchFamily="50" charset="-128"/>
                <a:ea typeface="HGPｺﾞｼｯｸE" pitchFamily="50" charset="-128"/>
              </a:rPr>
              <a:t>に保存</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するのではなく、災害時</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などでも必要なものに</a:t>
            </a:r>
            <a:endParaRPr lang="en-US" altLang="ja-JP" sz="1400" dirty="0" smtClean="0">
              <a:latin typeface="HGPｺﾞｼｯｸE" pitchFamily="50" charset="-128"/>
              <a:ea typeface="HGPｺﾞｼｯｸE" pitchFamily="50" charset="-128"/>
            </a:endParaRPr>
          </a:p>
          <a:p>
            <a:r>
              <a:rPr lang="ja-JP" altLang="en-US" sz="1400" dirty="0" smtClean="0">
                <a:latin typeface="HGPｺﾞｼｯｸE" pitchFamily="50" charset="-128"/>
                <a:ea typeface="HGPｺﾞｼｯｸE" pitchFamily="50" charset="-128"/>
              </a:rPr>
              <a:t>とどめる</a:t>
            </a:r>
            <a:endParaRPr lang="ja-JP" altLang="en-US" sz="1400" dirty="0">
              <a:latin typeface="HGPｺﾞｼｯｸE" pitchFamily="50" charset="-128"/>
              <a:ea typeface="HGPｺﾞｼｯｸE" pitchFamily="50" charset="-128"/>
            </a:endParaRPr>
          </a:p>
        </p:txBody>
      </p:sp>
      <p:sp>
        <p:nvSpPr>
          <p:cNvPr id="26"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16632"/>
            <a:ext cx="3779912" cy="582594"/>
          </a:xfrm>
        </p:spPr>
        <p:txBody>
          <a:bodyPr/>
          <a:lstStyle/>
          <a:p>
            <a:r>
              <a:rPr kumimoji="1" lang="ja-JP" altLang="en-US" sz="4000" dirty="0" smtClean="0">
                <a:latin typeface="HGP創英角ｺﾞｼｯｸUB" pitchFamily="50" charset="-128"/>
                <a:ea typeface="HGP創英角ｺﾞｼｯｸUB" pitchFamily="50" charset="-128"/>
              </a:rPr>
              <a:t>まとめ</a:t>
            </a:r>
            <a:endParaRPr kumimoji="1" lang="ja-JP" altLang="en-US" sz="4000" dirty="0">
              <a:latin typeface="HGP創英角ｺﾞｼｯｸUB" pitchFamily="50" charset="-128"/>
              <a:ea typeface="HGP創英角ｺﾞｼｯｸUB" pitchFamily="50" charset="-128"/>
            </a:endParaRPr>
          </a:p>
        </p:txBody>
      </p:sp>
      <p:sp>
        <p:nvSpPr>
          <p:cNvPr id="21" name="正方形/長方形 20"/>
          <p:cNvSpPr/>
          <p:nvPr/>
        </p:nvSpPr>
        <p:spPr bwMode="auto">
          <a:xfrm>
            <a:off x="3671900"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cxnSp>
        <p:nvCxnSpPr>
          <p:cNvPr id="25" name="直線コネクタ 24"/>
          <p:cNvCxnSpPr/>
          <p:nvPr/>
        </p:nvCxnSpPr>
        <p:spPr bwMode="auto">
          <a:xfrm>
            <a:off x="611560" y="2456892"/>
            <a:ext cx="7632848"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26" name="正方形/長方形 25"/>
          <p:cNvSpPr/>
          <p:nvPr/>
        </p:nvSpPr>
        <p:spPr bwMode="auto">
          <a:xfrm>
            <a:off x="41039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27" name="正方形/長方形 26"/>
          <p:cNvSpPr/>
          <p:nvPr/>
        </p:nvSpPr>
        <p:spPr bwMode="auto">
          <a:xfrm>
            <a:off x="5004048" y="1412776"/>
            <a:ext cx="36004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0" name="フローチャート : 磁気ディスク 29"/>
          <p:cNvSpPr/>
          <p:nvPr/>
        </p:nvSpPr>
        <p:spPr bwMode="auto">
          <a:xfrm>
            <a:off x="6120172" y="137677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1" name="タイトル 1"/>
          <p:cNvSpPr txBox="1">
            <a:spLocks/>
          </p:cNvSpPr>
          <p:nvPr/>
        </p:nvSpPr>
        <p:spPr bwMode="auto">
          <a:xfrm>
            <a:off x="467544" y="1484784"/>
            <a:ext cx="2376264"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教育クラウド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(e</a:t>
            </a:r>
            <a:r>
              <a:rPr kumimoji="1" lang="en-US" altLang="ja-JP" sz="160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dubase</a:t>
            </a: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Cloud</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2" name="タイトル 1"/>
          <p:cNvSpPr txBox="1">
            <a:spLocks/>
          </p:cNvSpPr>
          <p:nvPr/>
        </p:nvSpPr>
        <p:spPr bwMode="auto">
          <a:xfrm>
            <a:off x="467544" y="2954418"/>
            <a:ext cx="20882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研究クラウド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600" kern="0" dirty="0" smtClean="0">
                <a:latin typeface="HGP創英角ｺﾞｼｯｸUB" pitchFamily="50" charset="-128"/>
                <a:ea typeface="HGP創英角ｺﾞｼｯｸUB" pitchFamily="50" charset="-128"/>
                <a:cs typeface="+mj-cs"/>
              </a:rPr>
              <a:t>(</a:t>
            </a:r>
            <a:r>
              <a:rPr lang="en-US" altLang="ja-JP" sz="1600" kern="0" dirty="0" err="1" smtClean="0">
                <a:latin typeface="HGP創英角ｺﾞｼｯｸUB" pitchFamily="50" charset="-128"/>
                <a:ea typeface="HGP創英角ｺﾞｼｯｸUB" pitchFamily="50" charset="-128"/>
                <a:cs typeface="+mj-cs"/>
              </a:rPr>
              <a:t>gunnii</a:t>
            </a:r>
            <a:r>
              <a:rPr lang="ja-JP" altLang="en-US" sz="1600" kern="0" dirty="0" smtClean="0">
                <a:latin typeface="HGP創英角ｺﾞｼｯｸUB" pitchFamily="50" charset="-128"/>
                <a:ea typeface="HGP創英角ｺﾞｼｯｸUB" pitchFamily="50" charset="-128"/>
                <a:cs typeface="+mj-cs"/>
              </a:rPr>
              <a:t>　</a:t>
            </a:r>
            <a:r>
              <a:rPr lang="en-US" altLang="ja-JP" sz="1600" kern="0" dirty="0" smtClean="0">
                <a:latin typeface="HGP創英角ｺﾞｼｯｸUB" pitchFamily="50" charset="-128"/>
                <a:ea typeface="HGP創英角ｺﾞｼｯｸUB" pitchFamily="50" charset="-128"/>
                <a:cs typeface="+mj-cs"/>
              </a:rPr>
              <a:t>+ </a:t>
            </a:r>
            <a:r>
              <a:rPr lang="en-US" altLang="ja-JP" sz="1600" kern="0" dirty="0" err="1" smtClean="0">
                <a:latin typeface="HGP創英角ｺﾞｼｯｸUB" pitchFamily="50" charset="-128"/>
                <a:ea typeface="HGP創英角ｺﾞｼｯｸUB" pitchFamily="50" charset="-128"/>
                <a:cs typeface="+mj-cs"/>
              </a:rPr>
              <a:t>tinii</a:t>
            </a:r>
            <a:r>
              <a:rPr lang="en-US" altLang="ja-JP" sz="1600" kern="0" dirty="0" smtClean="0">
                <a:latin typeface="HGP創英角ｺﾞｼｯｸUB" pitchFamily="50" charset="-128"/>
                <a:ea typeface="HGP創英角ｺﾞｼｯｸUB" pitchFamily="50" charset="-128"/>
                <a:cs typeface="+mj-cs"/>
              </a:rPr>
              <a:t>)</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3" name="タイトル 1"/>
          <p:cNvSpPr txBox="1">
            <a:spLocks/>
          </p:cNvSpPr>
          <p:nvPr/>
        </p:nvSpPr>
        <p:spPr bwMode="auto">
          <a:xfrm>
            <a:off x="5940152" y="1952836"/>
            <a:ext cx="115212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ミニクラウド共有</a:t>
            </a:r>
            <a:endParaRPr lang="en-US" altLang="ja-JP" sz="1100" kern="0" noProof="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100" kern="0" noProof="0" dirty="0" smtClean="0">
                <a:latin typeface="HGP創英角ｺﾞｼｯｸUB" pitchFamily="50" charset="-128"/>
                <a:ea typeface="HGP創英角ｺﾞｼｯｸUB" pitchFamily="50" charset="-128"/>
                <a:cs typeface="+mj-cs"/>
              </a:rPr>
              <a:t>アーカイブ</a:t>
            </a:r>
            <a:endParaRPr kumimoji="1" lang="ja-JP" altLang="en-US" sz="8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4" name="タイトル 1"/>
          <p:cNvSpPr txBox="1">
            <a:spLocks/>
          </p:cNvSpPr>
          <p:nvPr/>
        </p:nvSpPr>
        <p:spPr bwMode="auto">
          <a:xfrm>
            <a:off x="3779912" y="1520788"/>
            <a:ext cx="1584176"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noProof="0" dirty="0" smtClean="0">
                <a:latin typeface="HGP創英角ｺﾞｼｯｸUB" pitchFamily="50" charset="-128"/>
                <a:ea typeface="HGP創英角ｺﾞｼｯｸUB" pitchFamily="50" charset="-128"/>
                <a:cs typeface="+mj-cs"/>
              </a:rPr>
              <a:t>ミニクラウド　</a:t>
            </a:r>
            <a:r>
              <a:rPr lang="en-US" altLang="ja-JP" sz="1050" kern="0" noProof="0" dirty="0" smtClean="0">
                <a:latin typeface="HGP創英角ｺﾞｼｯｸUB" pitchFamily="50" charset="-128"/>
                <a:ea typeface="HGP創英角ｺﾞｼｯｸUB" pitchFamily="50" charset="-128"/>
                <a:cs typeface="+mj-cs"/>
              </a:rPr>
              <a:t>#1-#15</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35" name="左右矢印 34"/>
          <p:cNvSpPr/>
          <p:nvPr/>
        </p:nvSpPr>
        <p:spPr bwMode="auto">
          <a:xfrm>
            <a:off x="5508104" y="152078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7" name="正方形/長方形 36"/>
          <p:cNvSpPr/>
          <p:nvPr/>
        </p:nvSpPr>
        <p:spPr bwMode="auto">
          <a:xfrm>
            <a:off x="3671900"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8" name="正方形/長方形 37"/>
          <p:cNvSpPr/>
          <p:nvPr/>
        </p:nvSpPr>
        <p:spPr bwMode="auto">
          <a:xfrm>
            <a:off x="377991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39" name="正方形/長方形 38"/>
          <p:cNvSpPr/>
          <p:nvPr/>
        </p:nvSpPr>
        <p:spPr bwMode="auto">
          <a:xfrm>
            <a:off x="3887924"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0" name="正方形/長方形 39"/>
          <p:cNvSpPr/>
          <p:nvPr/>
        </p:nvSpPr>
        <p:spPr bwMode="auto">
          <a:xfrm>
            <a:off x="4067944" y="105273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1" name="正方形/長方形 40"/>
          <p:cNvSpPr/>
          <p:nvPr/>
        </p:nvSpPr>
        <p:spPr bwMode="auto">
          <a:xfrm>
            <a:off x="4175956"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2" name="正方形/長方形 41"/>
          <p:cNvSpPr/>
          <p:nvPr/>
        </p:nvSpPr>
        <p:spPr bwMode="auto">
          <a:xfrm>
            <a:off x="4283968" y="1160748"/>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3" name="正方形/長方形 42"/>
          <p:cNvSpPr/>
          <p:nvPr/>
        </p:nvSpPr>
        <p:spPr bwMode="auto">
          <a:xfrm>
            <a:off x="5004048" y="101673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4" name="正方形/長方形 43"/>
          <p:cNvSpPr/>
          <p:nvPr/>
        </p:nvSpPr>
        <p:spPr bwMode="auto">
          <a:xfrm>
            <a:off x="5112060" y="1088740"/>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5" name="正方形/長方形 44"/>
          <p:cNvSpPr/>
          <p:nvPr/>
        </p:nvSpPr>
        <p:spPr bwMode="auto">
          <a:xfrm>
            <a:off x="5220072" y="112474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6" name="タイトル 1"/>
          <p:cNvSpPr txBox="1">
            <a:spLocks/>
          </p:cNvSpPr>
          <p:nvPr/>
        </p:nvSpPr>
        <p:spPr bwMode="auto">
          <a:xfrm>
            <a:off x="4211960" y="980728"/>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47" name="正方形/長方形 46"/>
          <p:cNvSpPr/>
          <p:nvPr/>
        </p:nvSpPr>
        <p:spPr bwMode="auto">
          <a:xfrm>
            <a:off x="3671900" y="1988840"/>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48" name="正方形/長方形 47"/>
          <p:cNvSpPr/>
          <p:nvPr/>
        </p:nvSpPr>
        <p:spPr bwMode="auto">
          <a:xfrm>
            <a:off x="3671900" y="2960948"/>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49" name="正方形/長方形 48"/>
          <p:cNvSpPr/>
          <p:nvPr/>
        </p:nvSpPr>
        <p:spPr bwMode="auto">
          <a:xfrm>
            <a:off x="4427984" y="2960948"/>
            <a:ext cx="288032"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0" name="正方形/長方形 49"/>
          <p:cNvSpPr/>
          <p:nvPr/>
        </p:nvSpPr>
        <p:spPr bwMode="auto">
          <a:xfrm>
            <a:off x="4752020" y="2960948"/>
            <a:ext cx="612068"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2" name="正方形/長方形 51"/>
          <p:cNvSpPr/>
          <p:nvPr/>
        </p:nvSpPr>
        <p:spPr bwMode="auto">
          <a:xfrm>
            <a:off x="3635896" y="3933056"/>
            <a:ext cx="1692188" cy="288032"/>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r>
              <a:rPr lang="ja-JP" altLang="en-US" sz="1800" dirty="0" smtClean="0">
                <a:solidFill>
                  <a:srgbClr val="333333"/>
                </a:solidFill>
                <a:latin typeface="HGP創英角ｺﾞｼｯｸUB" pitchFamily="50" charset="-128"/>
                <a:ea typeface="HGP創英角ｺﾞｼｯｸUB" pitchFamily="50" charset="-128"/>
              </a:rPr>
              <a:t>物理マシン</a:t>
            </a:r>
            <a:r>
              <a:rPr lang="en-US" altLang="ja-JP" sz="1800" dirty="0" smtClean="0">
                <a:solidFill>
                  <a:srgbClr val="333333"/>
                </a:solidFill>
                <a:latin typeface="HGP創英角ｺﾞｼｯｸUB" pitchFamily="50" charset="-128"/>
                <a:ea typeface="HGP創英角ｺﾞｼｯｸUB" pitchFamily="50" charset="-128"/>
              </a:rPr>
              <a:t>/NW</a:t>
            </a:r>
            <a:endParaRPr kumimoji="1" lang="ja-JP" altLang="en-US" sz="1800" b="0" dirty="0">
              <a:solidFill>
                <a:srgbClr val="333333"/>
              </a:solidFill>
              <a:latin typeface="HGP創英角ｺﾞｼｯｸUB" pitchFamily="50" charset="-128"/>
              <a:ea typeface="HGP創英角ｺﾞｼｯｸUB" pitchFamily="50" charset="-128"/>
            </a:endParaRPr>
          </a:p>
        </p:txBody>
      </p:sp>
      <p:sp>
        <p:nvSpPr>
          <p:cNvPr id="53" name="角丸四角形 52"/>
          <p:cNvSpPr/>
          <p:nvPr/>
        </p:nvSpPr>
        <p:spPr>
          <a:xfrm>
            <a:off x="3635896" y="3537012"/>
            <a:ext cx="1728192" cy="324036"/>
          </a:xfrm>
          <a:prstGeom prst="roundRect">
            <a:avLst/>
          </a:prstGeom>
          <a:solidFill>
            <a:srgbClr val="0070C0"/>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800" dirty="0" err="1" smtClean="0">
                <a:latin typeface="HGP創英角ｺﾞｼｯｸUB" pitchFamily="50" charset="-128"/>
                <a:ea typeface="HGP創英角ｺﾞｼｯｸUB" pitchFamily="50" charset="-128"/>
                <a:cs typeface="Arial Unicode MS" pitchFamily="50" charset="-128"/>
              </a:rPr>
              <a:t>dodai</a:t>
            </a:r>
            <a:endParaRPr lang="ja-JP" altLang="en-US" sz="1800" dirty="0">
              <a:latin typeface="HGP創英角ｺﾞｼｯｸUB" pitchFamily="50" charset="-128"/>
              <a:ea typeface="HGP創英角ｺﾞｼｯｸUB" pitchFamily="50" charset="-128"/>
              <a:cs typeface="Arial Unicode MS" pitchFamily="50" charset="-128"/>
            </a:endParaRPr>
          </a:p>
        </p:txBody>
      </p:sp>
      <p:sp>
        <p:nvSpPr>
          <p:cNvPr id="54" name="フローチャート : 磁気ディスク 53"/>
          <p:cNvSpPr/>
          <p:nvPr/>
        </p:nvSpPr>
        <p:spPr bwMode="auto">
          <a:xfrm>
            <a:off x="6084168" y="2996952"/>
            <a:ext cx="576064" cy="540060"/>
          </a:xfrm>
          <a:prstGeom prst="flowChartMagneticDisk">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5" name="タイトル 1"/>
          <p:cNvSpPr txBox="1">
            <a:spLocks/>
          </p:cNvSpPr>
          <p:nvPr/>
        </p:nvSpPr>
        <p:spPr bwMode="auto">
          <a:xfrm>
            <a:off x="5508104" y="3501008"/>
            <a:ext cx="1980220" cy="5760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クラスタ共有　オブジェクトストア</a:t>
            </a:r>
            <a:r>
              <a:rPr kumimoji="1" lang="ja-JP" altLang="en-US" sz="105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　</a:t>
            </a: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tinii</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56" name="左右矢印 55"/>
          <p:cNvSpPr/>
          <p:nvPr/>
        </p:nvSpPr>
        <p:spPr bwMode="auto">
          <a:xfrm>
            <a:off x="5472100" y="3140968"/>
            <a:ext cx="396044" cy="252028"/>
          </a:xfrm>
          <a:prstGeom prst="leftRightArrow">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57" name="タイトル 1"/>
          <p:cNvSpPr txBox="1">
            <a:spLocks/>
          </p:cNvSpPr>
          <p:nvPr/>
        </p:nvSpPr>
        <p:spPr bwMode="auto">
          <a:xfrm>
            <a:off x="539552" y="4581128"/>
            <a:ext cx="1440160" cy="11226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インター</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クラウド</a:t>
            </a:r>
            <a:endParaRPr lang="en-US" altLang="ja-JP" sz="2800" kern="0" dirty="0" smtClean="0">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lang="ja-JP" altLang="en-US" sz="2800" kern="0" dirty="0" smtClean="0">
                <a:latin typeface="HGP創英角ｺﾞｼｯｸUB" pitchFamily="50" charset="-128"/>
                <a:ea typeface="HGP創英角ｺﾞｼｯｸUB" pitchFamily="50" charset="-128"/>
                <a:cs typeface="+mj-cs"/>
              </a:rPr>
              <a:t>基盤</a:t>
            </a:r>
            <a:endParaRPr lang="en-US" altLang="ja-JP" sz="2800" kern="0" dirty="0" smtClean="0">
              <a:latin typeface="HGP創英角ｺﾞｼｯｸUB" pitchFamily="50" charset="-128"/>
              <a:ea typeface="HGP創英角ｺﾞｼｯｸUB" pitchFamily="50" charset="-128"/>
              <a:cs typeface="+mj-cs"/>
            </a:endParaRPr>
          </a:p>
        </p:txBody>
      </p:sp>
      <p:cxnSp>
        <p:nvCxnSpPr>
          <p:cNvPr id="58" name="直線コネクタ 57"/>
          <p:cNvCxnSpPr/>
          <p:nvPr/>
        </p:nvCxnSpPr>
        <p:spPr bwMode="auto">
          <a:xfrm>
            <a:off x="647564" y="4293096"/>
            <a:ext cx="7596844" cy="0"/>
          </a:xfrm>
          <a:prstGeom prst="line">
            <a:avLst/>
          </a:prstGeom>
          <a:solidFill>
            <a:schemeClr val="accent1"/>
          </a:solidFill>
          <a:ln w="9525" cap="flat" cmpd="sng" algn="ctr">
            <a:solidFill>
              <a:schemeClr val="tx1"/>
            </a:solidFill>
            <a:prstDash val="sysDash"/>
            <a:miter lim="800000"/>
            <a:headEnd type="none" w="med" len="med"/>
            <a:tailEnd type="none" w="med" len="med"/>
          </a:ln>
          <a:effectLst/>
        </p:spPr>
      </p:cxnSp>
      <p:sp>
        <p:nvSpPr>
          <p:cNvPr id="59" name="タイトル 1"/>
          <p:cNvSpPr txBox="1">
            <a:spLocks/>
          </p:cNvSpPr>
          <p:nvPr/>
        </p:nvSpPr>
        <p:spPr bwMode="auto">
          <a:xfrm>
            <a:off x="3599892" y="3032956"/>
            <a:ext cx="936104"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err="1" smtClean="0">
                <a:latin typeface="HGP創英角ｺﾞｼｯｸUB" pitchFamily="50" charset="-128"/>
                <a:ea typeface="HGP創英角ｺﾞｼｯｸUB" pitchFamily="50" charset="-128"/>
                <a:cs typeface="+mj-cs"/>
              </a:rPr>
              <a:t>OpenStack</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0" name="タイトル 1"/>
          <p:cNvSpPr txBox="1">
            <a:spLocks/>
          </p:cNvSpPr>
          <p:nvPr/>
        </p:nvSpPr>
        <p:spPr bwMode="auto">
          <a:xfrm>
            <a:off x="4319972" y="3140968"/>
            <a:ext cx="468052"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en-US" altLang="ja-JP" sz="1050" kern="0" noProof="0" dirty="0" smtClean="0">
                <a:latin typeface="HGP創英角ｺﾞｼｯｸUB" pitchFamily="50" charset="-128"/>
                <a:ea typeface="HGP創英角ｺﾞｼｯｸUB" pitchFamily="50" charset="-128"/>
                <a:cs typeface="+mj-cs"/>
              </a:rPr>
              <a:t>#16</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1" name="タイトル 1"/>
          <p:cNvSpPr txBox="1">
            <a:spLocks/>
          </p:cNvSpPr>
          <p:nvPr/>
        </p:nvSpPr>
        <p:spPr bwMode="auto">
          <a:xfrm>
            <a:off x="4716016" y="3068960"/>
            <a:ext cx="720080"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0" cap="none" spc="0" normalizeH="0" baseline="0" noProof="0" dirty="0" err="1" smtClean="0">
                <a:ln>
                  <a:noFill/>
                </a:ln>
                <a:solidFill>
                  <a:schemeClr val="tx1"/>
                </a:solidFill>
                <a:effectLst/>
                <a:uLnTx/>
                <a:uFillTx/>
                <a:latin typeface="HGP創英角ｺﾞｼｯｸUB" pitchFamily="50" charset="-128"/>
                <a:ea typeface="HGP創英角ｺﾞｼｯｸUB" pitchFamily="50" charset="-128"/>
                <a:cs typeface="+mj-cs"/>
              </a:rPr>
              <a:t>Hadoop</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62" name="正方形/長方形 61"/>
          <p:cNvSpPr/>
          <p:nvPr/>
        </p:nvSpPr>
        <p:spPr bwMode="auto">
          <a:xfrm>
            <a:off x="3599892"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3" name="正方形/長方形 62"/>
          <p:cNvSpPr/>
          <p:nvPr/>
        </p:nvSpPr>
        <p:spPr bwMode="auto">
          <a:xfrm>
            <a:off x="370790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4" name="正方形/長方形 63"/>
          <p:cNvSpPr/>
          <p:nvPr/>
        </p:nvSpPr>
        <p:spPr bwMode="auto">
          <a:xfrm>
            <a:off x="381591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5" name="正方形/長方形 64"/>
          <p:cNvSpPr/>
          <p:nvPr/>
        </p:nvSpPr>
        <p:spPr bwMode="auto">
          <a:xfrm>
            <a:off x="3995936" y="2564904"/>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6" name="正方形/長方形 65"/>
          <p:cNvSpPr/>
          <p:nvPr/>
        </p:nvSpPr>
        <p:spPr bwMode="auto">
          <a:xfrm>
            <a:off x="4103948"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7" name="正方形/長方形 66"/>
          <p:cNvSpPr/>
          <p:nvPr/>
        </p:nvSpPr>
        <p:spPr bwMode="auto">
          <a:xfrm>
            <a:off x="4211960"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8" name="正方形/長方形 67"/>
          <p:cNvSpPr/>
          <p:nvPr/>
        </p:nvSpPr>
        <p:spPr bwMode="auto">
          <a:xfrm>
            <a:off x="4427984" y="2636912"/>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69" name="正方形/長方形 68"/>
          <p:cNvSpPr/>
          <p:nvPr/>
        </p:nvSpPr>
        <p:spPr bwMode="auto">
          <a:xfrm>
            <a:off x="4535996" y="2672916"/>
            <a:ext cx="144016" cy="216024"/>
          </a:xfrm>
          <a:prstGeom prst="rect">
            <a:avLst/>
          </a:prstGeom>
          <a:solidFill>
            <a:schemeClr val="bg1"/>
          </a:solidFill>
          <a:ln w="9525">
            <a:solidFill>
              <a:schemeClr val="accent1">
                <a:lumMod val="25000"/>
              </a:schemeClr>
            </a:solid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0" name="タイトル 1"/>
          <p:cNvSpPr txBox="1">
            <a:spLocks/>
          </p:cNvSpPr>
          <p:nvPr/>
        </p:nvSpPr>
        <p:spPr bwMode="auto">
          <a:xfrm>
            <a:off x="3743908" y="2528900"/>
            <a:ext cx="972108" cy="3240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lang="ja-JP" altLang="en-US" sz="1050" kern="0" dirty="0" smtClean="0">
                <a:latin typeface="HGP創英角ｺﾞｼｯｸUB" pitchFamily="50" charset="-128"/>
                <a:ea typeface="HGP創英角ｺﾞｼｯｸUB" pitchFamily="50" charset="-128"/>
                <a:cs typeface="+mj-cs"/>
              </a:rPr>
              <a:t>仮想マシン</a:t>
            </a:r>
            <a:endParaRPr kumimoji="1" lang="ja-JP" altLang="en-US" sz="105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1" name="タイトル 1"/>
          <p:cNvSpPr txBox="1">
            <a:spLocks/>
          </p:cNvSpPr>
          <p:nvPr/>
        </p:nvSpPr>
        <p:spPr bwMode="auto">
          <a:xfrm>
            <a:off x="7632340" y="148478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2010.5-</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2" name="タイトル 1"/>
          <p:cNvSpPr txBox="1">
            <a:spLocks/>
          </p:cNvSpPr>
          <p:nvPr/>
        </p:nvSpPr>
        <p:spPr bwMode="auto">
          <a:xfrm>
            <a:off x="7668344" y="2990422"/>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ja-JP" altLang="en-US"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運用</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2012.7-</a:t>
            </a:r>
            <a:endParaRPr kumimoji="1" lang="ja-JP" altLang="en-US" sz="1600" b="0" i="0" u="none" strike="noStrike" kern="0" cap="none" spc="0" normalizeH="0" baseline="0" noProof="0" dirty="0">
              <a:ln>
                <a:noFill/>
              </a:ln>
              <a:solidFill>
                <a:schemeClr val="tx1"/>
              </a:solidFill>
              <a:effectLst/>
              <a:uLnTx/>
              <a:uFillTx/>
              <a:latin typeface="HGP創英角ｺﾞｼｯｸUB" pitchFamily="50" charset="-128"/>
              <a:ea typeface="HGP創英角ｺﾞｼｯｸUB" pitchFamily="50" charset="-128"/>
              <a:cs typeface="+mj-cs"/>
            </a:endParaRPr>
          </a:p>
        </p:txBody>
      </p:sp>
      <p:sp>
        <p:nvSpPr>
          <p:cNvPr id="73" name="タイトル 1"/>
          <p:cNvSpPr txBox="1">
            <a:spLocks/>
          </p:cNvSpPr>
          <p:nvPr/>
        </p:nvSpPr>
        <p:spPr bwMode="auto">
          <a:xfrm>
            <a:off x="7704348" y="4725144"/>
            <a:ext cx="1188132" cy="58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defRPr/>
            </a:pPr>
            <a:r>
              <a:rPr lang="ja-JP" altLang="en-US" sz="1600" kern="0" dirty="0" smtClean="0">
                <a:latin typeface="HGP創英角ｺﾞｼｯｸUB" pitchFamily="50" charset="-128"/>
                <a:ea typeface="HGP創英角ｺﾞｼｯｸUB" pitchFamily="50" charset="-128"/>
              </a:rPr>
              <a:t>実験</a:t>
            </a:r>
            <a:endPar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endParaRPr>
          </a:p>
          <a:p>
            <a:pPr marL="0" marR="0" lvl="0" indent="0" defTabSz="914400" rtl="0" eaLnBrk="0" fontAlgn="base" latinLnBrk="0" hangingPunct="0">
              <a:lnSpc>
                <a:spcPct val="100000"/>
              </a:lnSpc>
              <a:spcBef>
                <a:spcPct val="0"/>
              </a:spcBef>
              <a:spcAft>
                <a:spcPct val="0"/>
              </a:spcAft>
              <a:buClrTx/>
              <a:buSzTx/>
              <a:buFontTx/>
              <a:buNone/>
              <a:tabLst/>
              <a:defRPr/>
            </a:pPr>
            <a:r>
              <a:rPr kumimoji="1" lang="en-US" altLang="ja-JP" sz="1600" b="0" i="0" u="none" strike="noStrike" kern="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mj-cs"/>
              </a:rPr>
              <a:t>2012.10-</a:t>
            </a:r>
          </a:p>
        </p:txBody>
      </p:sp>
      <p:sp>
        <p:nvSpPr>
          <p:cNvPr id="77" name="角丸四角形 76"/>
          <p:cNvSpPr/>
          <p:nvPr/>
        </p:nvSpPr>
        <p:spPr>
          <a:xfrm>
            <a:off x="2303748" y="5481227"/>
            <a:ext cx="5328592" cy="252029"/>
          </a:xfrm>
          <a:prstGeom prst="roundRect">
            <a:avLst>
              <a:gd name="adj" fmla="val 11768"/>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ja-JP" altLang="en-US" sz="1600" dirty="0">
              <a:latin typeface="HGP創英角ｺﾞｼｯｸUB" pitchFamily="50" charset="-128"/>
              <a:ea typeface="HGP創英角ｺﾞｼｯｸUB" pitchFamily="50" charset="-128"/>
              <a:cs typeface="Arial Unicode MS" pitchFamily="50" charset="-128"/>
            </a:endParaRPr>
          </a:p>
        </p:txBody>
      </p:sp>
      <p:pic>
        <p:nvPicPr>
          <p:cNvPr id="79" name="Picture 2"/>
          <p:cNvPicPr>
            <a:picLocks noChangeAspect="1" noChangeArrowheads="1"/>
          </p:cNvPicPr>
          <p:nvPr/>
        </p:nvPicPr>
        <p:blipFill>
          <a:blip r:embed="rId2" cstate="print"/>
          <a:srcRect/>
          <a:stretch>
            <a:fillRect/>
          </a:stretch>
        </p:blipFill>
        <p:spPr bwMode="auto">
          <a:xfrm>
            <a:off x="4494737" y="5517232"/>
            <a:ext cx="266936" cy="180020"/>
          </a:xfrm>
          <a:prstGeom prst="rect">
            <a:avLst/>
          </a:prstGeom>
          <a:noFill/>
          <a:ln w="9525">
            <a:noFill/>
            <a:miter lim="800000"/>
            <a:headEnd/>
            <a:tailEnd/>
          </a:ln>
        </p:spPr>
      </p:pic>
      <p:pic>
        <p:nvPicPr>
          <p:cNvPr id="75" name="Picture 42" descr="H:\home\nobukazu\My Dropbox\dat\201103\GRC-H23-plan\SINET4.png"/>
          <p:cNvPicPr>
            <a:picLocks noChangeAspect="1" noChangeArrowheads="1"/>
          </p:cNvPicPr>
          <p:nvPr/>
        </p:nvPicPr>
        <p:blipFill>
          <a:blip r:embed="rId3" cstate="print"/>
          <a:srcRect/>
          <a:stretch>
            <a:fillRect/>
          </a:stretch>
        </p:blipFill>
        <p:spPr bwMode="auto">
          <a:xfrm>
            <a:off x="5070801" y="5517232"/>
            <a:ext cx="329291" cy="144016"/>
          </a:xfrm>
          <a:prstGeom prst="rect">
            <a:avLst/>
          </a:prstGeom>
          <a:noFill/>
          <a:ln w="9525">
            <a:noFill/>
            <a:miter lim="800000"/>
            <a:headEnd/>
            <a:tailEnd/>
          </a:ln>
        </p:spPr>
      </p:pic>
      <p:sp>
        <p:nvSpPr>
          <p:cNvPr id="82" name="角丸四角形 81"/>
          <p:cNvSpPr/>
          <p:nvPr/>
        </p:nvSpPr>
        <p:spPr>
          <a:xfrm>
            <a:off x="2915816"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@west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7" name="正方形/長方形 96"/>
          <p:cNvSpPr/>
          <p:nvPr/>
        </p:nvSpPr>
        <p:spPr bwMode="auto">
          <a:xfrm>
            <a:off x="4932040" y="5733256"/>
            <a:ext cx="108012" cy="180020"/>
          </a:xfrm>
          <a:prstGeom prst="rect">
            <a:avLst/>
          </a:prstGeom>
          <a:solidFill>
            <a:schemeClr val="accent1">
              <a:lumMod val="50000"/>
            </a:schemeClr>
          </a:solidFill>
          <a:ln w="9525">
            <a:noFill/>
            <a:miter lim="800000"/>
            <a:headEnd/>
            <a:tailEnd/>
          </a:ln>
        </p:spPr>
        <p:txBody>
          <a:bodyPr wrap="none" rtlCol="0" anchor="ctr"/>
          <a:lstStyle/>
          <a:p>
            <a:pPr algn="l">
              <a:spcBef>
                <a:spcPct val="0"/>
              </a:spcBef>
            </a:pPr>
            <a:endParaRPr kumimoji="1" lang="ja-JP" altLang="en-US" sz="1800" b="0">
              <a:solidFill>
                <a:srgbClr val="333333"/>
              </a:solidFill>
              <a:latin typeface="HGP創英角ｺﾞｼｯｸUB" pitchFamily="50" charset="-128"/>
              <a:ea typeface="HGP創英角ｺﾞｼｯｸUB" pitchFamily="50" charset="-128"/>
            </a:endParaRPr>
          </a:p>
        </p:txBody>
      </p:sp>
      <p:sp>
        <p:nvSpPr>
          <p:cNvPr id="76" name="円柱 75"/>
          <p:cNvSpPr/>
          <p:nvPr/>
        </p:nvSpPr>
        <p:spPr>
          <a:xfrm>
            <a:off x="3275856" y="5805264"/>
            <a:ext cx="3528392" cy="396044"/>
          </a:xfrm>
          <a:prstGeom prst="can">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ja-JP" dirty="0" smtClean="0">
                <a:solidFill>
                  <a:schemeClr val="bg1"/>
                </a:solidFill>
                <a:latin typeface="HGP創英角ｺﾞｼｯｸUB" pitchFamily="50" charset="-128"/>
                <a:ea typeface="HGP創英角ｺﾞｼｯｸUB" pitchFamily="50" charset="-128"/>
              </a:rPr>
              <a:t>colony</a:t>
            </a:r>
            <a:endParaRPr lang="ja-JP" altLang="en-US" dirty="0">
              <a:solidFill>
                <a:schemeClr val="bg1"/>
              </a:solidFill>
              <a:latin typeface="HGP創英角ｺﾞｼｯｸUB" pitchFamily="50" charset="-128"/>
              <a:ea typeface="HGP創英角ｺﾞｼｯｸUB" pitchFamily="50" charset="-128"/>
            </a:endParaRPr>
          </a:p>
        </p:txBody>
      </p:sp>
      <p:sp>
        <p:nvSpPr>
          <p:cNvPr id="80" name="正方形/長方形 79"/>
          <p:cNvSpPr/>
          <p:nvPr/>
        </p:nvSpPr>
        <p:spPr bwMode="auto">
          <a:xfrm>
            <a:off x="298782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81" name="正方形/長方形 80"/>
          <p:cNvSpPr/>
          <p:nvPr/>
        </p:nvSpPr>
        <p:spPr bwMode="auto">
          <a:xfrm>
            <a:off x="3923928"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5" name="角丸四角形 94"/>
          <p:cNvSpPr/>
          <p:nvPr/>
        </p:nvSpPr>
        <p:spPr>
          <a:xfrm>
            <a:off x="5220072" y="5121188"/>
            <a:ext cx="1800200" cy="288032"/>
          </a:xfrm>
          <a:prstGeom prst="roundRect">
            <a:avLst/>
          </a:prstGeom>
          <a:solidFill>
            <a:srgbClr val="0070C0"/>
          </a:solidFill>
          <a:ln>
            <a:solidFill>
              <a:schemeClr val="accent1">
                <a:lumMod val="75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altLang="ja-JP" sz="1600" dirty="0" err="1" smtClean="0">
                <a:latin typeface="HGP創英角ｺﾞｼｯｸUB" pitchFamily="50" charset="-128"/>
                <a:ea typeface="HGP創英角ｺﾞｼｯｸUB" pitchFamily="50" charset="-128"/>
                <a:cs typeface="Arial Unicode MS" pitchFamily="50" charset="-128"/>
              </a:rPr>
              <a:t>dodai</a:t>
            </a:r>
            <a:r>
              <a:rPr lang="ja-JP" altLang="en-US" sz="1600" dirty="0" smtClean="0">
                <a:latin typeface="HGP創英角ｺﾞｼｯｸUB" pitchFamily="50" charset="-128"/>
                <a:ea typeface="HGP創英角ｺﾞｼｯｸUB" pitchFamily="50" charset="-128"/>
                <a:cs typeface="Arial Unicode MS" pitchFamily="50" charset="-128"/>
              </a:rPr>
              <a:t>　</a:t>
            </a:r>
            <a:r>
              <a:rPr lang="en-US" altLang="ja-JP" sz="1600" dirty="0" smtClean="0">
                <a:latin typeface="HGP創英角ｺﾞｼｯｸUB" pitchFamily="50" charset="-128"/>
                <a:ea typeface="HGP創英角ｺﾞｼｯｸUB" pitchFamily="50" charset="-128"/>
                <a:cs typeface="Arial Unicode MS" pitchFamily="50" charset="-128"/>
              </a:rPr>
              <a:t>@east</a:t>
            </a:r>
            <a:endParaRPr lang="ja-JP" altLang="en-US" sz="1600" b="1" dirty="0">
              <a:latin typeface="HGP創英角ｺﾞｼｯｸUB" pitchFamily="50" charset="-128"/>
              <a:ea typeface="HGP創英角ｺﾞｼｯｸUB" pitchFamily="50" charset="-128"/>
              <a:cs typeface="Arial Unicode MS" pitchFamily="50" charset="-128"/>
            </a:endParaRPr>
          </a:p>
        </p:txBody>
      </p:sp>
      <p:sp>
        <p:nvSpPr>
          <p:cNvPr id="96" name="正方形/長方形 95"/>
          <p:cNvSpPr/>
          <p:nvPr/>
        </p:nvSpPr>
        <p:spPr bwMode="auto">
          <a:xfrm>
            <a:off x="5292080"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98" name="正方形/長方形 97"/>
          <p:cNvSpPr/>
          <p:nvPr/>
        </p:nvSpPr>
        <p:spPr bwMode="auto">
          <a:xfrm>
            <a:off x="6228184" y="4509120"/>
            <a:ext cx="720080" cy="504056"/>
          </a:xfrm>
          <a:prstGeom prst="rect">
            <a:avLst/>
          </a:prstGeom>
          <a:solidFill>
            <a:schemeClr val="bg1"/>
          </a:solidFill>
          <a:ln w="9525">
            <a:solidFill>
              <a:schemeClr val="accent1">
                <a:lumMod val="25000"/>
              </a:schemeClr>
            </a:solidFill>
            <a:miter lim="800000"/>
            <a:headEnd/>
            <a:tailEnd/>
          </a:ln>
        </p:spPr>
        <p:txBody>
          <a:bodyPr wrap="none" rtlCol="0" anchor="ctr"/>
          <a:lstStyle/>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研究</a:t>
            </a:r>
            <a:endParaRPr kumimoji="1" lang="en-US" altLang="ja-JP" sz="1200" b="0" dirty="0" smtClean="0">
              <a:solidFill>
                <a:srgbClr val="333333"/>
              </a:solidFill>
              <a:latin typeface="HGP創英角ｺﾞｼｯｸUB" pitchFamily="50" charset="-128"/>
              <a:ea typeface="HGP創英角ｺﾞｼｯｸUB" pitchFamily="50" charset="-128"/>
            </a:endParaRPr>
          </a:p>
          <a:p>
            <a:pPr algn="ctr">
              <a:spcBef>
                <a:spcPct val="0"/>
              </a:spcBef>
            </a:pPr>
            <a:r>
              <a:rPr kumimoji="1" lang="ja-JP" altLang="en-US" sz="1200" b="0" dirty="0" smtClean="0">
                <a:solidFill>
                  <a:srgbClr val="333333"/>
                </a:solidFill>
                <a:latin typeface="HGP創英角ｺﾞｼｯｸUB" pitchFamily="50" charset="-128"/>
                <a:ea typeface="HGP創英角ｺﾞｼｯｸUB" pitchFamily="50" charset="-128"/>
              </a:rPr>
              <a:t>クラスタ</a:t>
            </a:r>
            <a:endParaRPr kumimoji="1" lang="ja-JP" altLang="en-US" sz="1200" b="0" dirty="0">
              <a:solidFill>
                <a:srgbClr val="333333"/>
              </a:solidFill>
              <a:latin typeface="HGP創英角ｺﾞｼｯｸUB" pitchFamily="50" charset="-128"/>
              <a:ea typeface="HGP創英角ｺﾞｼｯｸUB" pitchFamily="50" charset="-128"/>
            </a:endParaRPr>
          </a:p>
        </p:txBody>
      </p:sp>
      <p:sp>
        <p:nvSpPr>
          <p:cNvPr id="74"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36</a:t>
            </a:fld>
            <a:endParaRPr lang="ja-JP" altLang="en-US" dirty="0"/>
          </a:p>
        </p:txBody>
      </p:sp>
    </p:spTree>
    <p:extLst>
      <p:ext uri="{BB962C8B-B14F-4D97-AF65-F5344CB8AC3E}">
        <p14:creationId xmlns="" xmlns:p14="http://schemas.microsoft.com/office/powerpoint/2010/main" val="30487064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創英角ｺﾞｼｯｸUB" pitchFamily="50" charset="-128"/>
                <a:ea typeface="HGP創英角ｺﾞｼｯｸUB" pitchFamily="50" charset="-128"/>
              </a:rPr>
              <a:t>リンク情報</a:t>
            </a:r>
            <a:endParaRPr kumimoji="1" lang="ja-JP" altLang="en-US" dirty="0">
              <a:latin typeface="HGP創英角ｺﾞｼｯｸUB" pitchFamily="50" charset="-128"/>
              <a:ea typeface="HGP創英角ｺﾞｼｯｸUB" pitchFamily="50" charset="-128"/>
            </a:endParaRPr>
          </a:p>
        </p:txBody>
      </p:sp>
      <p:sp>
        <p:nvSpPr>
          <p:cNvPr id="3" name="コンテンツ プレースホルダ 2"/>
          <p:cNvSpPr>
            <a:spLocks noGrp="1"/>
          </p:cNvSpPr>
          <p:nvPr>
            <p:ph sz="quarter" idx="1"/>
          </p:nvPr>
        </p:nvSpPr>
        <p:spPr>
          <a:xfrm>
            <a:off x="590872" y="859160"/>
            <a:ext cx="8229600" cy="5090120"/>
          </a:xfrm>
        </p:spPr>
        <p:txBody>
          <a:bodyPr/>
          <a:lstStyle/>
          <a:p>
            <a:pPr>
              <a:buNone/>
            </a:pPr>
            <a:endParaRPr lang="en-US" altLang="ja-JP" sz="2800" dirty="0" smtClean="0"/>
          </a:p>
          <a:p>
            <a:r>
              <a:rPr kumimoji="1" lang="ja-JP" altLang="en-US" sz="2800" b="1" dirty="0" smtClean="0"/>
              <a:t>教育クラウド　</a:t>
            </a:r>
            <a:r>
              <a:rPr kumimoji="1" lang="en-US" altLang="ja-JP" sz="2800" b="1" dirty="0" err="1" smtClean="0"/>
              <a:t>edubase</a:t>
            </a:r>
            <a:r>
              <a:rPr kumimoji="1" lang="en-US" altLang="ja-JP" sz="2800" b="1" dirty="0" smtClean="0"/>
              <a:t> Cloud</a:t>
            </a:r>
          </a:p>
          <a:p>
            <a:pPr lvl="1"/>
            <a:r>
              <a:rPr lang="en-US" altLang="ja-JP" sz="2400" dirty="0" smtClean="0">
                <a:hlinkClick r:id="rId2"/>
              </a:rPr>
              <a:t>http://edubase.jp/cloud/</a:t>
            </a:r>
            <a:endParaRPr kumimoji="1" lang="en-US" altLang="ja-JP" sz="2400" dirty="0" smtClean="0"/>
          </a:p>
          <a:p>
            <a:r>
              <a:rPr lang="en-US" altLang="ja-JP" sz="2800" b="1" dirty="0" smtClean="0"/>
              <a:t>Open Cloud Architecture for Academia Forum</a:t>
            </a:r>
            <a:r>
              <a:rPr lang="ja-JP" altLang="en-US" sz="2800" b="1" dirty="0" smtClean="0"/>
              <a:t>　</a:t>
            </a:r>
            <a:r>
              <a:rPr kumimoji="1" lang="en-US" altLang="ja-JP" sz="2800" dirty="0" err="1" smtClean="0"/>
              <a:t>OpenCarf</a:t>
            </a:r>
            <a:endParaRPr kumimoji="1" lang="en-US" altLang="ja-JP" sz="2800" dirty="0" smtClean="0"/>
          </a:p>
          <a:p>
            <a:pPr lvl="1"/>
            <a:r>
              <a:rPr lang="en-US" altLang="ja-JP" sz="2400" dirty="0" smtClean="0">
                <a:hlinkClick r:id="rId3"/>
              </a:rPr>
              <a:t>http://www.opencarf.org/</a:t>
            </a:r>
            <a:endParaRPr kumimoji="1" lang="en-US" altLang="ja-JP" sz="2400" dirty="0" smtClean="0"/>
          </a:p>
          <a:p>
            <a:r>
              <a:rPr kumimoji="1" lang="en-US" altLang="ja-JP" sz="2800" b="1" dirty="0" err="1" smtClean="0"/>
              <a:t>OpenStack</a:t>
            </a:r>
            <a:r>
              <a:rPr kumimoji="1" lang="en-US" altLang="ja-JP" sz="2800" b="1" dirty="0" smtClean="0"/>
              <a:t>	</a:t>
            </a:r>
            <a:r>
              <a:rPr kumimoji="1" lang="ja-JP" altLang="en-US" sz="2800" b="1" dirty="0" smtClean="0"/>
              <a:t>コミュニティ活動</a:t>
            </a:r>
            <a:endParaRPr kumimoji="1" lang="en-US" altLang="ja-JP" sz="2800" b="1" dirty="0" smtClean="0"/>
          </a:p>
          <a:p>
            <a:pPr lvl="1"/>
            <a:r>
              <a:rPr kumimoji="1" lang="en-US" altLang="ja-JP" sz="2400" dirty="0" err="1" smtClean="0"/>
              <a:t>Dodai</a:t>
            </a:r>
            <a:endParaRPr kumimoji="1" lang="en-US" altLang="ja-JP" sz="2400" dirty="0" smtClean="0"/>
          </a:p>
          <a:p>
            <a:pPr lvl="2"/>
            <a:r>
              <a:rPr lang="en-US" altLang="ja-JP" sz="2000" dirty="0" smtClean="0">
                <a:hlinkClick r:id="rId4"/>
              </a:rPr>
              <a:t>https://github.com/nii-cloud/dodai</a:t>
            </a:r>
            <a:endParaRPr lang="en-US" altLang="ja-JP" sz="2000" dirty="0" smtClean="0"/>
          </a:p>
          <a:p>
            <a:pPr lvl="1"/>
            <a:r>
              <a:rPr lang="en-US" altLang="ja-JP" sz="2400" dirty="0" smtClean="0"/>
              <a:t>Colony</a:t>
            </a:r>
          </a:p>
          <a:p>
            <a:pPr lvl="2"/>
            <a:r>
              <a:rPr lang="en-US" altLang="ja-JP" sz="2000" dirty="0" smtClean="0">
                <a:hlinkClick r:id="rId5"/>
              </a:rPr>
              <a:t>https://github.com/nii-cloud/colony</a:t>
            </a:r>
            <a:endParaRPr lang="en-US" altLang="ja-JP" sz="2000" dirty="0" smtClean="0"/>
          </a:p>
          <a:p>
            <a:pPr>
              <a:buNone/>
            </a:pPr>
            <a:endParaRPr lang="en-US" altLang="ja-JP" sz="2800" dirty="0" smtClean="0"/>
          </a:p>
          <a:p>
            <a:pPr>
              <a:buNone/>
            </a:pPr>
            <a:r>
              <a:rPr lang="en-US" altLang="ja-JP" sz="2800" dirty="0" smtClean="0"/>
              <a:t>				</a:t>
            </a:r>
            <a:r>
              <a:rPr lang="ja-JP" altLang="en-US" sz="2800" dirty="0" smtClean="0"/>
              <a:t>　</a:t>
            </a:r>
            <a:endParaRPr kumimoji="1" lang="ja-JP" altLang="en-US" sz="2800" dirty="0"/>
          </a:p>
        </p:txBody>
      </p:sp>
      <p:pic>
        <p:nvPicPr>
          <p:cNvPr id="4" name="Picture 3"/>
          <p:cNvPicPr>
            <a:picLocks noChangeAspect="1" noChangeArrowheads="1"/>
          </p:cNvPicPr>
          <p:nvPr/>
        </p:nvPicPr>
        <p:blipFill>
          <a:blip r:embed="rId6" cstate="print"/>
          <a:srcRect/>
          <a:stretch>
            <a:fillRect/>
          </a:stretch>
        </p:blipFill>
        <p:spPr bwMode="auto">
          <a:xfrm>
            <a:off x="6444208" y="2852936"/>
            <a:ext cx="1872208" cy="1740999"/>
          </a:xfrm>
          <a:prstGeom prst="rect">
            <a:avLst/>
          </a:prstGeom>
          <a:noFill/>
          <a:ln w="9525">
            <a:noFill/>
            <a:miter lim="800000"/>
            <a:headEnd/>
            <a:tailEnd/>
          </a:ln>
        </p:spPr>
      </p:pic>
      <p:pic>
        <p:nvPicPr>
          <p:cNvPr id="134146" name="Picture 2" descr="OpenCarf"/>
          <p:cNvPicPr>
            <a:picLocks noChangeAspect="1" noChangeArrowheads="1"/>
          </p:cNvPicPr>
          <p:nvPr/>
        </p:nvPicPr>
        <p:blipFill>
          <a:blip r:embed="rId7" cstate="print"/>
          <a:srcRect/>
          <a:stretch>
            <a:fillRect/>
          </a:stretch>
        </p:blipFill>
        <p:spPr bwMode="auto">
          <a:xfrm>
            <a:off x="5724128" y="2852936"/>
            <a:ext cx="695325" cy="695325"/>
          </a:xfrm>
          <a:prstGeom prst="rect">
            <a:avLst/>
          </a:prstGeom>
          <a:noFill/>
        </p:spPr>
      </p:pic>
      <p:pic>
        <p:nvPicPr>
          <p:cNvPr id="6" name="Picture 5"/>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796136" y="4941168"/>
            <a:ext cx="1739061"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4148" name="Picture 4" descr="edubase"/>
          <p:cNvPicPr>
            <a:picLocks noChangeAspect="1" noChangeArrowheads="1"/>
          </p:cNvPicPr>
          <p:nvPr/>
        </p:nvPicPr>
        <p:blipFill>
          <a:blip r:embed="rId9" cstate="print"/>
          <a:srcRect/>
          <a:stretch>
            <a:fillRect/>
          </a:stretch>
        </p:blipFill>
        <p:spPr bwMode="auto">
          <a:xfrm>
            <a:off x="5436096" y="1268760"/>
            <a:ext cx="3707904" cy="741581"/>
          </a:xfrm>
          <a:prstGeom prst="rect">
            <a:avLst/>
          </a:prstGeom>
          <a:noFill/>
        </p:spPr>
      </p:pic>
      <p:sp>
        <p:nvSpPr>
          <p:cNvPr id="9" name="正方形/長方形 8"/>
          <p:cNvSpPr/>
          <p:nvPr/>
        </p:nvSpPr>
        <p:spPr>
          <a:xfrm>
            <a:off x="5076056" y="1916832"/>
            <a:ext cx="2864887" cy="369332"/>
          </a:xfrm>
          <a:prstGeom prst="rect">
            <a:avLst/>
          </a:prstGeom>
        </p:spPr>
        <p:txBody>
          <a:bodyPr wrap="none">
            <a:spAutoFit/>
          </a:bodyPr>
          <a:lstStyle/>
          <a:p>
            <a:r>
              <a:rPr lang="en-US" altLang="ja-JP" dirty="0" smtClean="0">
                <a:hlinkClick r:id="rId10"/>
              </a:rPr>
              <a:t>http://start.ecloud.nii.ac.jp/</a:t>
            </a:r>
            <a:endParaRPr lang="ja-JP" altLang="en-US" dirty="0"/>
          </a:p>
        </p:txBody>
      </p:sp>
      <p:sp>
        <p:nvSpPr>
          <p:cNvPr id="1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37</a:t>
            </a:fld>
            <a:endParaRPr lang="ja-JP"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848313" y="3356993"/>
            <a:ext cx="1019831" cy="307777"/>
          </a:xfrm>
          <a:prstGeom prst="rect">
            <a:avLst/>
          </a:prstGeom>
          <a:noFill/>
        </p:spPr>
        <p:txBody>
          <a:bodyPr wrap="none" rtlCol="0">
            <a:spAutoFit/>
          </a:bodyPr>
          <a:lstStyle/>
          <a:p>
            <a:r>
              <a:rPr kumimoji="1" lang="en-US" altLang="ja-JP" sz="1400" dirty="0" smtClean="0">
                <a:latin typeface="Arial" pitchFamily="34" charset="0"/>
                <a:cs typeface="Arial" pitchFamily="34" charset="0"/>
              </a:rPr>
              <a:t>Thank you</a:t>
            </a:r>
            <a:endParaRPr kumimoji="1" lang="ja-JP" altLang="en-US" sz="1400" dirty="0">
              <a:latin typeface="Arial" pitchFamily="34" charset="0"/>
              <a:cs typeface="Arial" pitchFamily="34" charset="0"/>
            </a:endParaRPr>
          </a:p>
        </p:txBody>
      </p:sp>
      <p:pic>
        <p:nvPicPr>
          <p:cNvPr id="6" name="Picture 2" descr="Wind Up Hashibirokou"/>
          <p:cNvPicPr>
            <a:picLocks noChangeAspect="1" noChangeArrowheads="1"/>
          </p:cNvPicPr>
          <p:nvPr/>
        </p:nvPicPr>
        <p:blipFill>
          <a:blip r:embed="rId2" cstate="print"/>
          <a:srcRect/>
          <a:stretch>
            <a:fillRect/>
          </a:stretch>
        </p:blipFill>
        <p:spPr bwMode="auto">
          <a:xfrm flipH="1">
            <a:off x="4050685" y="2996952"/>
            <a:ext cx="877250" cy="950354"/>
          </a:xfrm>
          <a:prstGeom prst="rect">
            <a:avLst/>
          </a:prstGeom>
          <a:noFill/>
        </p:spPr>
      </p:pic>
      <p:sp>
        <p:nvSpPr>
          <p:cNvPr id="8"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38</a:t>
            </a:fld>
            <a:endParaRPr lang="ja-JP" altLang="en-US" dirty="0"/>
          </a:p>
        </p:txBody>
      </p:sp>
      <p:sp>
        <p:nvSpPr>
          <p:cNvPr id="24577" name="Rectangle 1"/>
          <p:cNvSpPr>
            <a:spLocks noChangeArrowheads="1"/>
          </p:cNvSpPr>
          <p:nvPr/>
        </p:nvSpPr>
        <p:spPr bwMode="auto">
          <a:xfrm>
            <a:off x="1907704" y="4581128"/>
            <a:ext cx="6264696" cy="27699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詳細は，</a:t>
            </a:r>
            <a:r>
              <a:rPr kumimoji="1" lang="ja-JP"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アカデミッククラウド調査報告書</a:t>
            </a:r>
            <a:r>
              <a:rPr kumimoji="1" lang="ja-JP" altLang="ja-JP"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2012</a:t>
            </a:r>
            <a:r>
              <a:rPr kumimoji="1" lang="ja-JP" altLang="en-US" b="0" i="0" u="none" strike="noStrike" cap="none" normalizeH="0" baseline="0" dirty="0" smtClean="0">
                <a:ln>
                  <a:noFill/>
                </a:ln>
                <a:solidFill>
                  <a:srgbClr val="000000"/>
                </a:solidFill>
                <a:effectLst/>
                <a:latin typeface="HGP創英角ｺﾞｼｯｸUB" pitchFamily="50" charset="-128"/>
                <a:ea typeface="HGP創英角ｺﾞｼｯｸUB" pitchFamily="50" charset="-128"/>
                <a:cs typeface="ＭＳ Ｐゴシック" pitchFamily="50" charset="-128"/>
              </a:rPr>
              <a:t>にもあります。</a:t>
            </a:r>
            <a:r>
              <a:rPr kumimoji="1" lang="ja-JP" altLang="ja-JP" b="0" i="0" u="none" strike="noStrike" cap="none" normalizeH="0" baseline="0" dirty="0" smtClean="0">
                <a:ln>
                  <a:noFill/>
                </a:ln>
                <a:solidFill>
                  <a:schemeClr val="tx1"/>
                </a:solidFill>
                <a:effectLst/>
                <a:latin typeface="HGP創英角ｺﾞｼｯｸUB" pitchFamily="50" charset="-128"/>
                <a:ea typeface="HGP創英角ｺﾞｼｯｸUB" pitchFamily="50" charset="-128"/>
                <a:cs typeface="ＭＳ Ｐゴシック" pitchFamily="50" charset="-128"/>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0"/>
            <a:ext cx="9144000" cy="64533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smtClean="0">
                <a:latin typeface="Arial Unicode MS" pitchFamily="50" charset="-128"/>
                <a:ea typeface="Arial Unicode MS" pitchFamily="50" charset="-128"/>
                <a:cs typeface="Arial Unicode MS" pitchFamily="50" charset="-128"/>
              </a:rPr>
              <a:t>教育クラウド </a:t>
            </a:r>
            <a:r>
              <a:rPr lang="en-US" altLang="ja-JP" sz="4800" dirty="0" err="1" smtClean="0">
                <a:latin typeface="Arial Unicode MS" pitchFamily="50" charset="-128"/>
                <a:ea typeface="Arial Unicode MS" pitchFamily="50" charset="-128"/>
                <a:cs typeface="Arial Unicode MS" pitchFamily="50" charset="-128"/>
              </a:rPr>
              <a:t>edubase</a:t>
            </a:r>
            <a:r>
              <a:rPr lang="en-US" altLang="ja-JP" sz="4800" dirty="0" smtClean="0">
                <a:latin typeface="Arial Unicode MS" pitchFamily="50" charset="-128"/>
                <a:ea typeface="Arial Unicode MS" pitchFamily="50" charset="-128"/>
                <a:cs typeface="Arial Unicode MS" pitchFamily="50" charset="-128"/>
              </a:rPr>
              <a:t> Cloud</a:t>
            </a:r>
          </a:p>
          <a:p>
            <a:pPr algn="ctr"/>
            <a:endParaRPr lang="en-US" altLang="ja-JP" sz="2400" dirty="0" smtClean="0">
              <a:latin typeface="Arial Unicode MS" pitchFamily="50" charset="-128"/>
              <a:ea typeface="Arial Unicode MS" pitchFamily="50" charset="-128"/>
              <a:cs typeface="Arial Unicode MS" pitchFamily="50" charset="-128"/>
            </a:endParaRPr>
          </a:p>
          <a:p>
            <a:pPr algn="ctr"/>
            <a:r>
              <a:rPr lang="en-US" altLang="ja-JP" sz="2800" dirty="0" smtClean="0">
                <a:latin typeface="HGS創英角ｺﾞｼｯｸUB" pitchFamily="50" charset="-128"/>
                <a:ea typeface="HGS創英角ｺﾞｼｯｸUB" pitchFamily="50" charset="-128"/>
              </a:rPr>
              <a:t>- </a:t>
            </a:r>
            <a:r>
              <a:rPr lang="ja-JP" altLang="en-US" sz="2800" dirty="0" smtClean="0">
                <a:solidFill>
                  <a:schemeClr val="bg1"/>
                </a:solidFill>
                <a:latin typeface="HGP創英角ｺﾞｼｯｸUB" pitchFamily="50" charset="-128"/>
                <a:ea typeface="HGP創英角ｺﾞｼｯｸUB" pitchFamily="50" charset="-128"/>
              </a:rPr>
              <a:t>アイデアを思い切り試せる</a:t>
            </a:r>
            <a:r>
              <a:rPr lang="en-US" altLang="ja-JP" sz="2800" dirty="0" smtClean="0">
                <a:solidFill>
                  <a:schemeClr val="bg1"/>
                </a:solidFill>
                <a:latin typeface="HGS創英角ｺﾞｼｯｸUB" pitchFamily="50" charset="-128"/>
                <a:ea typeface="HGS創英角ｺﾞｼｯｸUB" pitchFamily="50" charset="-128"/>
              </a:rPr>
              <a:t>IT</a:t>
            </a:r>
            <a:r>
              <a:rPr lang="ja-JP" altLang="en-US" sz="2800" dirty="0" smtClean="0">
                <a:solidFill>
                  <a:schemeClr val="bg1"/>
                </a:solidFill>
                <a:latin typeface="HGS創英角ｺﾞｼｯｸUB" pitchFamily="50" charset="-128"/>
                <a:ea typeface="HGS創英角ｺﾞｼｯｸUB" pitchFamily="50" charset="-128"/>
              </a:rPr>
              <a:t>実験室 </a:t>
            </a:r>
            <a:r>
              <a:rPr lang="en-US" altLang="ja-JP" sz="2800" dirty="0" smtClean="0">
                <a:latin typeface="HGS創英角ｺﾞｼｯｸUB" pitchFamily="50" charset="-128"/>
                <a:ea typeface="HGS創英角ｺﾞｼｯｸUB" pitchFamily="50" charset="-128"/>
              </a:rPr>
              <a:t>-</a:t>
            </a:r>
            <a:endParaRPr lang="en-US" altLang="ja-JP" sz="2800" dirty="0" smtClean="0">
              <a:latin typeface="Arial Unicode MS" pitchFamily="50" charset="-128"/>
              <a:ea typeface="Arial Unicode MS" pitchFamily="50" charset="-128"/>
              <a:cs typeface="Arial Unicode MS" pitchFamily="50" charset="-128"/>
            </a:endParaRPr>
          </a:p>
        </p:txBody>
      </p:sp>
      <p:sp>
        <p:nvSpPr>
          <p:cNvPr id="3"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4</a:t>
            </a:fld>
            <a:endParaRPr lang="ja-JP"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1" descr="e-Cloud-archive"/>
          <p:cNvPicPr>
            <a:picLocks noChangeAspect="1" noChangeArrowheads="1"/>
          </p:cNvPicPr>
          <p:nvPr/>
        </p:nvPicPr>
        <p:blipFill>
          <a:blip r:embed="rId2" cstate="print"/>
          <a:srcRect/>
          <a:stretch>
            <a:fillRect/>
          </a:stretch>
        </p:blipFill>
        <p:spPr bwMode="auto">
          <a:xfrm>
            <a:off x="2700338" y="1741488"/>
            <a:ext cx="5397500" cy="3811587"/>
          </a:xfrm>
          <a:prstGeom prst="rect">
            <a:avLst/>
          </a:prstGeom>
          <a:noFill/>
          <a:ln w="9525">
            <a:noFill/>
            <a:miter lim="800000"/>
            <a:headEnd/>
            <a:tailEnd/>
          </a:ln>
        </p:spPr>
      </p:pic>
      <p:sp>
        <p:nvSpPr>
          <p:cNvPr id="26628" name="Rectangle 3"/>
          <p:cNvSpPr>
            <a:spLocks noGrp="1" noChangeArrowheads="1"/>
          </p:cNvSpPr>
          <p:nvPr>
            <p:ph type="title"/>
          </p:nvPr>
        </p:nvSpPr>
        <p:spPr>
          <a:xfrm>
            <a:off x="428625" y="-171450"/>
            <a:ext cx="8229600" cy="1252538"/>
          </a:xfrm>
        </p:spPr>
        <p:txBody>
          <a:bodyPr/>
          <a:lstStyle/>
          <a:p>
            <a:pPr eaLnBrk="1" hangingPunct="1"/>
            <a:r>
              <a:rPr lang="ja-JP" altLang="en-US" sz="2800" dirty="0" smtClean="0">
                <a:latin typeface="HGP創英角ｺﾞｼｯｸUB" pitchFamily="50" charset="-128"/>
                <a:ea typeface="HGP創英角ｺﾞｼｯｸUB" pitchFamily="50" charset="-128"/>
              </a:rPr>
              <a:t>思う存分自分の</a:t>
            </a:r>
            <a:r>
              <a:rPr lang="ja-JP" altLang="en-US" sz="2800" dirty="0" smtClean="0">
                <a:solidFill>
                  <a:srgbClr val="FF0000"/>
                </a:solidFill>
                <a:latin typeface="HGP創英角ｺﾞｼｯｸUB" pitchFamily="50" charset="-128"/>
                <a:ea typeface="HGP創英角ｺﾞｼｯｸUB" pitchFamily="50" charset="-128"/>
              </a:rPr>
              <a:t>アイデアを試せる</a:t>
            </a:r>
            <a:r>
              <a:rPr lang="en-US" altLang="ja-JP" sz="2800" dirty="0" smtClean="0">
                <a:solidFill>
                  <a:srgbClr val="FF0000"/>
                </a:solidFill>
                <a:latin typeface="HGP創英角ｺﾞｼｯｸUB" pitchFamily="50" charset="-128"/>
                <a:ea typeface="HGP創英角ｺﾞｼｯｸUB" pitchFamily="50" charset="-128"/>
              </a:rPr>
              <a:t>IT</a:t>
            </a:r>
            <a:r>
              <a:rPr lang="ja-JP" altLang="en-US" sz="2800" dirty="0" smtClean="0">
                <a:solidFill>
                  <a:srgbClr val="FF0000"/>
                </a:solidFill>
                <a:latin typeface="HGP創英角ｺﾞｼｯｸUB" pitchFamily="50" charset="-128"/>
                <a:ea typeface="HGP創英角ｺﾞｼｯｸUB" pitchFamily="50" charset="-128"/>
              </a:rPr>
              <a:t>実験室</a:t>
            </a:r>
            <a:r>
              <a:rPr lang="ja-JP" altLang="en-US" sz="3200" dirty="0" smtClean="0">
                <a:latin typeface="HGP創英角ｺﾞｼｯｸUB" pitchFamily="50" charset="-128"/>
                <a:ea typeface="HGP創英角ｺﾞｼｯｸUB" pitchFamily="50" charset="-128"/>
              </a:rPr>
              <a:t/>
            </a:r>
            <a:br>
              <a:rPr lang="ja-JP" altLang="en-US" sz="3200" dirty="0" smtClean="0">
                <a:latin typeface="HGP創英角ｺﾞｼｯｸUB" pitchFamily="50" charset="-128"/>
                <a:ea typeface="HGP創英角ｺﾞｼｯｸUB" pitchFamily="50" charset="-128"/>
              </a:rPr>
            </a:br>
            <a:r>
              <a:rPr lang="en-US" altLang="ja-JP" sz="3200" dirty="0" err="1" smtClean="0">
                <a:latin typeface="HGP創英角ｺﾞｼｯｸUB" pitchFamily="50" charset="-128"/>
                <a:ea typeface="HGP創英角ｺﾞｼｯｸUB" pitchFamily="50" charset="-128"/>
              </a:rPr>
              <a:t>edubase</a:t>
            </a:r>
            <a:r>
              <a:rPr lang="en-US" altLang="ja-JP" sz="3200" dirty="0" smtClean="0">
                <a:latin typeface="HGP創英角ｺﾞｼｯｸUB" pitchFamily="50" charset="-128"/>
                <a:ea typeface="HGP創英角ｺﾞｼｯｸUB" pitchFamily="50" charset="-128"/>
              </a:rPr>
              <a:t> Cloud</a:t>
            </a:r>
          </a:p>
        </p:txBody>
      </p:sp>
      <p:sp>
        <p:nvSpPr>
          <p:cNvPr id="26629" name="Oval 4"/>
          <p:cNvSpPr>
            <a:spLocks noChangeArrowheads="1"/>
          </p:cNvSpPr>
          <p:nvPr/>
        </p:nvSpPr>
        <p:spPr bwMode="auto">
          <a:xfrm>
            <a:off x="3203575" y="2820988"/>
            <a:ext cx="792163" cy="792162"/>
          </a:xfrm>
          <a:prstGeom prst="ellipse">
            <a:avLst/>
          </a:prstGeom>
          <a:noFill/>
          <a:ln w="19050">
            <a:solidFill>
              <a:srgbClr val="FF6600"/>
            </a:solidFill>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grpSp>
        <p:nvGrpSpPr>
          <p:cNvPr id="26630" name="Group 31"/>
          <p:cNvGrpSpPr>
            <a:grpSpLocks/>
          </p:cNvGrpSpPr>
          <p:nvPr/>
        </p:nvGrpSpPr>
        <p:grpSpPr bwMode="auto">
          <a:xfrm>
            <a:off x="323850" y="2749550"/>
            <a:ext cx="2063750" cy="584200"/>
            <a:chOff x="340" y="2115"/>
            <a:chExt cx="1300" cy="368"/>
          </a:xfrm>
        </p:grpSpPr>
        <p:sp>
          <p:nvSpPr>
            <p:cNvPr id="26653" name="AutoShape 6"/>
            <p:cNvSpPr>
              <a:spLocks noChangeArrowheads="1"/>
            </p:cNvSpPr>
            <p:nvPr/>
          </p:nvSpPr>
          <p:spPr bwMode="auto">
            <a:xfrm>
              <a:off x="340" y="2115"/>
              <a:ext cx="1270" cy="36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4" name="Rectangle 7"/>
            <p:cNvSpPr>
              <a:spLocks noChangeArrowheads="1"/>
            </p:cNvSpPr>
            <p:nvPr/>
          </p:nvSpPr>
          <p:spPr bwMode="auto">
            <a:xfrm>
              <a:off x="340" y="2115"/>
              <a:ext cx="1300"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他への影響を恐れずのびのび実験</a:t>
              </a:r>
            </a:p>
          </p:txBody>
        </p:sp>
      </p:grpSp>
      <p:sp>
        <p:nvSpPr>
          <p:cNvPr id="26631" name="AutoShape 8"/>
          <p:cNvSpPr>
            <a:spLocks noChangeArrowheads="1"/>
          </p:cNvSpPr>
          <p:nvPr/>
        </p:nvSpPr>
        <p:spPr bwMode="auto">
          <a:xfrm>
            <a:off x="6924675" y="2405063"/>
            <a:ext cx="2111375" cy="558800"/>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2" name="Rectangle 9"/>
          <p:cNvSpPr>
            <a:spLocks noChangeArrowheads="1"/>
          </p:cNvSpPr>
          <p:nvPr/>
        </p:nvSpPr>
        <p:spPr bwMode="auto">
          <a:xfrm>
            <a:off x="6948488" y="2389188"/>
            <a:ext cx="2087562"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基盤からアプリまですべてを改良可能</a:t>
            </a:r>
          </a:p>
        </p:txBody>
      </p:sp>
      <p:sp>
        <p:nvSpPr>
          <p:cNvPr id="26633" name="Rectangle 12"/>
          <p:cNvSpPr>
            <a:spLocks noChangeArrowheads="1"/>
          </p:cNvSpPr>
          <p:nvPr/>
        </p:nvSpPr>
        <p:spPr bwMode="auto">
          <a:xfrm>
            <a:off x="1590675" y="1165225"/>
            <a:ext cx="5600700" cy="425450"/>
          </a:xfrm>
          <a:prstGeom prst="rect">
            <a:avLst/>
          </a:prstGeom>
          <a:solidFill>
            <a:srgbClr val="CCECFF"/>
          </a:solidFill>
          <a:ln w="9525">
            <a:noFill/>
            <a:miter lim="800000"/>
            <a:headEnd/>
            <a:tailEnd/>
          </a:ln>
        </p:spPr>
        <p:txBody>
          <a:bodyPr wrap="none">
            <a:spAutoFit/>
          </a:bodyPr>
          <a:lstStyle/>
          <a:p>
            <a:pPr>
              <a:lnSpc>
                <a:spcPct val="90000"/>
              </a:lnSpc>
              <a:spcBef>
                <a:spcPct val="20000"/>
              </a:spcBef>
              <a:buClr>
                <a:srgbClr val="5084C4"/>
              </a:buClr>
              <a:buFont typeface="Wingdings" pitchFamily="2" charset="2"/>
              <a:buNone/>
            </a:pPr>
            <a:r>
              <a:rPr lang="ja-JP" altLang="en-US" sz="2400" u="sng">
                <a:latin typeface="HGP創英角ｺﾞｼｯｸUB" pitchFamily="50" charset="-128"/>
                <a:ea typeface="HGP創英角ｺﾞｼｯｸUB" pitchFamily="50" charset="-128"/>
              </a:rPr>
              <a:t>研究・教育のための</a:t>
            </a:r>
            <a:r>
              <a:rPr lang="ja-JP" altLang="en-US" sz="2400" u="sng">
                <a:solidFill>
                  <a:srgbClr val="990000"/>
                </a:solidFill>
                <a:latin typeface="HGP創英角ｺﾞｼｯｸUB" pitchFamily="50" charset="-128"/>
                <a:ea typeface="HGP創英角ｺﾞｼｯｸUB" pitchFamily="50" charset="-128"/>
              </a:rPr>
              <a:t>実験・演習環境の提供</a:t>
            </a:r>
          </a:p>
        </p:txBody>
      </p:sp>
      <p:sp>
        <p:nvSpPr>
          <p:cNvPr id="26634" name="角丸四角形吹き出し 21"/>
          <p:cNvSpPr>
            <a:spLocks noChangeArrowheads="1"/>
          </p:cNvSpPr>
          <p:nvPr/>
        </p:nvSpPr>
        <p:spPr bwMode="auto">
          <a:xfrm>
            <a:off x="1258888" y="2100263"/>
            <a:ext cx="1373187" cy="547687"/>
          </a:xfrm>
          <a:prstGeom prst="wedgeRoundRectCallout">
            <a:avLst>
              <a:gd name="adj1" fmla="val 95782"/>
              <a:gd name="adj2" fmla="val 122176"/>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①</a:t>
            </a:r>
            <a:r>
              <a:rPr lang="ja-JP" altLang="en-US">
                <a:solidFill>
                  <a:srgbClr val="FFFFFF"/>
                </a:solidFill>
                <a:latin typeface="HGP創英角ｺﾞｼｯｸUB" pitchFamily="50" charset="-128"/>
                <a:ea typeface="HGP創英角ｺﾞｼｯｸUB" pitchFamily="50" charset="-128"/>
              </a:rPr>
              <a:t>専有性</a:t>
            </a:r>
          </a:p>
        </p:txBody>
      </p:sp>
      <p:sp>
        <p:nvSpPr>
          <p:cNvPr id="26635" name="角丸四角形吹き出し 21"/>
          <p:cNvSpPr>
            <a:spLocks noChangeArrowheads="1"/>
          </p:cNvSpPr>
          <p:nvPr/>
        </p:nvSpPr>
        <p:spPr bwMode="auto">
          <a:xfrm>
            <a:off x="7308850" y="3036888"/>
            <a:ext cx="1373188" cy="504825"/>
          </a:xfrm>
          <a:prstGeom prst="wedgeRoundRectCallout">
            <a:avLst>
              <a:gd name="adj1" fmla="val -111505"/>
              <a:gd name="adj2" fmla="val 20755"/>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②</a:t>
            </a:r>
            <a:r>
              <a:rPr lang="ja-JP" altLang="en-US">
                <a:solidFill>
                  <a:srgbClr val="FFFFFF"/>
                </a:solidFill>
                <a:latin typeface="HGP創英角ｺﾞｼｯｸUB" pitchFamily="50" charset="-128"/>
                <a:ea typeface="HGP創英角ｺﾞｼｯｸUB" pitchFamily="50" charset="-128"/>
              </a:rPr>
              <a:t>改変性</a:t>
            </a:r>
          </a:p>
        </p:txBody>
      </p:sp>
      <p:sp>
        <p:nvSpPr>
          <p:cNvPr id="26636" name="角丸四角形吹き出し 21"/>
          <p:cNvSpPr>
            <a:spLocks noChangeArrowheads="1"/>
          </p:cNvSpPr>
          <p:nvPr/>
        </p:nvSpPr>
        <p:spPr bwMode="auto">
          <a:xfrm>
            <a:off x="1619250" y="4692650"/>
            <a:ext cx="1373188" cy="504825"/>
          </a:xfrm>
          <a:prstGeom prst="wedgeRoundRectCallout">
            <a:avLst>
              <a:gd name="adj1" fmla="val 25606"/>
              <a:gd name="adj2" fmla="val -142769"/>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③</a:t>
            </a:r>
            <a:r>
              <a:rPr lang="ja-JP" altLang="en-US">
                <a:solidFill>
                  <a:srgbClr val="FFFFFF"/>
                </a:solidFill>
                <a:latin typeface="HGP創英角ｺﾞｼｯｸUB" pitchFamily="50" charset="-128"/>
                <a:ea typeface="HGP創英角ｺﾞｼｯｸUB" pitchFamily="50" charset="-128"/>
              </a:rPr>
              <a:t>連携性</a:t>
            </a:r>
          </a:p>
        </p:txBody>
      </p:sp>
      <p:sp>
        <p:nvSpPr>
          <p:cNvPr id="26637" name="Rectangle 16"/>
          <p:cNvSpPr>
            <a:spLocks noChangeArrowheads="1"/>
          </p:cNvSpPr>
          <p:nvPr/>
        </p:nvSpPr>
        <p:spPr bwMode="auto">
          <a:xfrm>
            <a:off x="6732588" y="5197475"/>
            <a:ext cx="863600" cy="360363"/>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38" name="角丸四角形吹き出し 21"/>
          <p:cNvSpPr>
            <a:spLocks noChangeArrowheads="1"/>
          </p:cNvSpPr>
          <p:nvPr/>
        </p:nvSpPr>
        <p:spPr bwMode="auto">
          <a:xfrm>
            <a:off x="7451725" y="5268913"/>
            <a:ext cx="1373188" cy="422275"/>
          </a:xfrm>
          <a:prstGeom prst="wedgeRoundRectCallout">
            <a:avLst>
              <a:gd name="adj1" fmla="val -40634"/>
              <a:gd name="adj2" fmla="val -69551"/>
              <a:gd name="adj3" fmla="val 16667"/>
            </a:avLst>
          </a:prstGeom>
          <a:solidFill>
            <a:srgbClr val="3366FF"/>
          </a:solidFill>
          <a:ln w="25400" algn="ctr">
            <a:solidFill>
              <a:srgbClr val="385D8A"/>
            </a:solidFill>
            <a:miter lim="800000"/>
            <a:headEnd/>
            <a:tailEnd/>
          </a:ln>
        </p:spPr>
        <p:txBody>
          <a:bodyPr anchor="ctr"/>
          <a:lstStyle/>
          <a:p>
            <a:pPr algn="ctr"/>
            <a:r>
              <a:rPr lang="en-US" altLang="ja-JP">
                <a:solidFill>
                  <a:srgbClr val="FFFFFF"/>
                </a:solidFill>
                <a:latin typeface="HGP創英角ｺﾞｼｯｸUB" pitchFamily="50" charset="-128"/>
                <a:ea typeface="HGP創英角ｺﾞｼｯｸUB" pitchFamily="50" charset="-128"/>
              </a:rPr>
              <a:t>④</a:t>
            </a:r>
            <a:r>
              <a:rPr lang="ja-JP" altLang="en-US">
                <a:solidFill>
                  <a:srgbClr val="FFFFFF"/>
                </a:solidFill>
                <a:latin typeface="HGP創英角ｺﾞｼｯｸUB" pitchFamily="50" charset="-128"/>
                <a:ea typeface="HGP創英角ｺﾞｼｯｸUB" pitchFamily="50" charset="-128"/>
              </a:rPr>
              <a:t>保存性</a:t>
            </a:r>
          </a:p>
        </p:txBody>
      </p:sp>
      <p:sp>
        <p:nvSpPr>
          <p:cNvPr id="26639" name="AutoShape 18"/>
          <p:cNvSpPr>
            <a:spLocks noChangeArrowheads="1"/>
          </p:cNvSpPr>
          <p:nvPr/>
        </p:nvSpPr>
        <p:spPr bwMode="auto">
          <a:xfrm>
            <a:off x="4889500" y="5661025"/>
            <a:ext cx="2562225" cy="585788"/>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0" name="Rectangle 19"/>
          <p:cNvSpPr>
            <a:spLocks noChangeArrowheads="1"/>
          </p:cNvSpPr>
          <p:nvPr/>
        </p:nvSpPr>
        <p:spPr bwMode="auto">
          <a:xfrm>
            <a:off x="5003800" y="5629275"/>
            <a:ext cx="2663825" cy="581025"/>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学術コミュニティ内で環境を検索・利活用</a:t>
            </a:r>
          </a:p>
        </p:txBody>
      </p:sp>
      <p:grpSp>
        <p:nvGrpSpPr>
          <p:cNvPr id="26641" name="Group 22"/>
          <p:cNvGrpSpPr>
            <a:grpSpLocks/>
          </p:cNvGrpSpPr>
          <p:nvPr/>
        </p:nvGrpSpPr>
        <p:grpSpPr bwMode="auto">
          <a:xfrm>
            <a:off x="1189038" y="3757613"/>
            <a:ext cx="1223962" cy="463550"/>
            <a:chOff x="113" y="1933"/>
            <a:chExt cx="771" cy="292"/>
          </a:xfrm>
        </p:grpSpPr>
        <p:sp>
          <p:nvSpPr>
            <p:cNvPr id="26648" name="Rectangle 23"/>
            <p:cNvSpPr>
              <a:spLocks noChangeArrowheads="1"/>
            </p:cNvSpPr>
            <p:nvPr/>
          </p:nvSpPr>
          <p:spPr bwMode="auto">
            <a:xfrm>
              <a:off x="158" y="1979"/>
              <a:ext cx="91" cy="22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9" name="Rectangle 24"/>
            <p:cNvSpPr>
              <a:spLocks noChangeArrowheads="1"/>
            </p:cNvSpPr>
            <p:nvPr/>
          </p:nvSpPr>
          <p:spPr bwMode="auto">
            <a:xfrm>
              <a:off x="330" y="2042"/>
              <a:ext cx="191" cy="146"/>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0" name="Rectangle 25"/>
            <p:cNvSpPr>
              <a:spLocks noChangeArrowheads="1"/>
            </p:cNvSpPr>
            <p:nvPr/>
          </p:nvSpPr>
          <p:spPr bwMode="auto">
            <a:xfrm>
              <a:off x="599" y="2068"/>
              <a:ext cx="229" cy="12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51" name="Rectangle 26"/>
            <p:cNvSpPr>
              <a:spLocks noChangeArrowheads="1"/>
            </p:cNvSpPr>
            <p:nvPr/>
          </p:nvSpPr>
          <p:spPr bwMode="auto">
            <a:xfrm>
              <a:off x="643" y="1961"/>
              <a:ext cx="105" cy="154"/>
            </a:xfrm>
            <a:prstGeom prst="rect">
              <a:avLst/>
            </a:prstGeom>
            <a:solidFill>
              <a:schemeClr val="bg1"/>
            </a:solidFill>
            <a:ln w="9525">
              <a:no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pic>
          <p:nvPicPr>
            <p:cNvPr id="26652" name="Picture 27" descr="build1"/>
            <p:cNvPicPr>
              <a:picLocks noChangeAspect="1" noChangeArrowheads="1"/>
            </p:cNvPicPr>
            <p:nvPr/>
          </p:nvPicPr>
          <p:blipFill>
            <a:blip r:embed="rId3" cstate="print"/>
            <a:srcRect/>
            <a:stretch>
              <a:fillRect/>
            </a:stretch>
          </p:blipFill>
          <p:spPr bwMode="auto">
            <a:xfrm>
              <a:off x="113" y="1933"/>
              <a:ext cx="771" cy="292"/>
            </a:xfrm>
            <a:prstGeom prst="rect">
              <a:avLst/>
            </a:prstGeom>
            <a:noFill/>
            <a:ln w="9525">
              <a:noFill/>
              <a:miter lim="800000"/>
              <a:headEnd/>
              <a:tailEnd/>
            </a:ln>
          </p:spPr>
        </p:pic>
      </p:grpSp>
      <p:sp>
        <p:nvSpPr>
          <p:cNvPr id="26642" name="Line 28"/>
          <p:cNvSpPr>
            <a:spLocks noChangeShapeType="1"/>
          </p:cNvSpPr>
          <p:nvPr/>
        </p:nvSpPr>
        <p:spPr bwMode="auto">
          <a:xfrm flipV="1">
            <a:off x="2411413" y="4044950"/>
            <a:ext cx="647700" cy="0"/>
          </a:xfrm>
          <a:prstGeom prst="line">
            <a:avLst/>
          </a:prstGeom>
          <a:noFill/>
          <a:ln w="57150">
            <a:solidFill>
              <a:srgbClr val="FF6600"/>
            </a:solidFill>
            <a:round/>
            <a:headEnd type="triangle" w="med" len="med"/>
            <a:tailEnd type="triangle" w="med" len="med"/>
          </a:ln>
        </p:spPr>
        <p:txBody>
          <a:bodyPr/>
          <a:lstStyle/>
          <a:p>
            <a:endParaRPr lang="ja-JP" altLang="en-US"/>
          </a:p>
        </p:txBody>
      </p:sp>
      <p:sp>
        <p:nvSpPr>
          <p:cNvPr id="26643" name="Rectangle 29"/>
          <p:cNvSpPr>
            <a:spLocks noChangeArrowheads="1"/>
          </p:cNvSpPr>
          <p:nvPr/>
        </p:nvSpPr>
        <p:spPr bwMode="auto">
          <a:xfrm>
            <a:off x="1260475" y="4171950"/>
            <a:ext cx="1223963" cy="304800"/>
          </a:xfrm>
          <a:prstGeom prst="rect">
            <a:avLst/>
          </a:prstGeom>
          <a:noFill/>
          <a:ln w="9525">
            <a:noFill/>
            <a:miter lim="800000"/>
            <a:headEnd/>
            <a:tailEnd/>
          </a:ln>
        </p:spPr>
        <p:txBody>
          <a:bodyPr>
            <a:spAutoFit/>
          </a:bodyPr>
          <a:lstStyle/>
          <a:p>
            <a:r>
              <a:rPr lang="ja-JP" altLang="en-US" sz="1400">
                <a:solidFill>
                  <a:srgbClr val="000066"/>
                </a:solidFill>
                <a:latin typeface="HGP創英角ｺﾞｼｯｸUB" pitchFamily="50" charset="-128"/>
                <a:ea typeface="HGP創英角ｺﾞｼｯｸUB" pitchFamily="50" charset="-128"/>
              </a:rPr>
              <a:t>外部クラウド</a:t>
            </a:r>
          </a:p>
        </p:txBody>
      </p:sp>
      <p:sp>
        <p:nvSpPr>
          <p:cNvPr id="26644" name="Rectangle 30"/>
          <p:cNvSpPr>
            <a:spLocks noChangeArrowheads="1"/>
          </p:cNvSpPr>
          <p:nvPr/>
        </p:nvSpPr>
        <p:spPr bwMode="auto">
          <a:xfrm>
            <a:off x="322263" y="5416550"/>
            <a:ext cx="2593975" cy="400110"/>
          </a:xfrm>
          <a:prstGeom prst="rect">
            <a:avLst/>
          </a:prstGeom>
          <a:noFill/>
          <a:ln w="9525">
            <a:noFill/>
            <a:miter lim="800000"/>
            <a:headEnd/>
            <a:tailEnd/>
          </a:ln>
        </p:spPr>
        <p:txBody>
          <a:bodyPr>
            <a:spAutoFit/>
          </a:bodyPr>
          <a:lstStyle/>
          <a:p>
            <a:r>
              <a:rPr lang="ja-JP" altLang="en-US" sz="1000" dirty="0">
                <a:latin typeface="HGP創英角ｺﾞｼｯｸUB" pitchFamily="50" charset="-128"/>
                <a:ea typeface="HGP創英角ｺﾞｼｯｸUB" pitchFamily="50" charset="-128"/>
              </a:rPr>
              <a:t>参考：</a:t>
            </a:r>
          </a:p>
          <a:p>
            <a:r>
              <a:rPr lang="en-US" altLang="ja-JP" sz="1000" dirty="0" smtClean="0">
                <a:latin typeface="HGP創英角ｺﾞｼｯｸUB" pitchFamily="50" charset="-128"/>
                <a:ea typeface="HGP創英角ｺﾞｼｯｸUB" pitchFamily="50" charset="-128"/>
                <a:hlinkClick r:id="rId4"/>
              </a:rPr>
              <a:t>http</a:t>
            </a:r>
            <a:r>
              <a:rPr lang="en-US" altLang="ja-JP" sz="1000" dirty="0">
                <a:latin typeface="HGP創英角ｺﾞｼｯｸUB" pitchFamily="50" charset="-128"/>
                <a:ea typeface="HGP創英角ｺﾞｼｯｸUB" pitchFamily="50" charset="-128"/>
                <a:hlinkClick r:id="rId4"/>
              </a:rPr>
              <a:t>://grace-center.jp/prj_educloud.html</a:t>
            </a:r>
            <a:endParaRPr lang="en-US" altLang="ja-JP" sz="1000" dirty="0">
              <a:latin typeface="HGP創英角ｺﾞｼｯｸUB" pitchFamily="50" charset="-128"/>
              <a:ea typeface="HGP創英角ｺﾞｼｯｸUB" pitchFamily="50" charset="-128"/>
            </a:endParaRPr>
          </a:p>
        </p:txBody>
      </p:sp>
      <p:grpSp>
        <p:nvGrpSpPr>
          <p:cNvPr id="26645" name="Group 32"/>
          <p:cNvGrpSpPr>
            <a:grpSpLocks/>
          </p:cNvGrpSpPr>
          <p:nvPr/>
        </p:nvGrpSpPr>
        <p:grpSpPr bwMode="auto">
          <a:xfrm>
            <a:off x="107950" y="4797425"/>
            <a:ext cx="1471613" cy="581025"/>
            <a:chOff x="683" y="3385"/>
            <a:chExt cx="927" cy="366"/>
          </a:xfrm>
        </p:grpSpPr>
        <p:sp>
          <p:nvSpPr>
            <p:cNvPr id="26646" name="AutoShape 10"/>
            <p:cNvSpPr>
              <a:spLocks noChangeArrowheads="1"/>
            </p:cNvSpPr>
            <p:nvPr/>
          </p:nvSpPr>
          <p:spPr bwMode="auto">
            <a:xfrm>
              <a:off x="683" y="3387"/>
              <a:ext cx="882" cy="364"/>
            </a:xfrm>
            <a:prstGeom prst="flowChartAlternateProcess">
              <a:avLst/>
            </a:prstGeom>
            <a:solidFill>
              <a:srgbClr val="CCFFFF"/>
            </a:solidFill>
            <a:ln w="9525">
              <a:solidFill>
                <a:srgbClr val="003366"/>
              </a:solidFill>
              <a:miter lim="800000"/>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6647" name="Rectangle 11"/>
            <p:cNvSpPr>
              <a:spLocks noChangeArrowheads="1"/>
            </p:cNvSpPr>
            <p:nvPr/>
          </p:nvSpPr>
          <p:spPr bwMode="auto">
            <a:xfrm>
              <a:off x="703" y="3385"/>
              <a:ext cx="907" cy="366"/>
            </a:xfrm>
            <a:prstGeom prst="rect">
              <a:avLst/>
            </a:prstGeom>
            <a:noFill/>
            <a:ln w="9525">
              <a:noFill/>
              <a:miter lim="800000"/>
              <a:headEnd/>
              <a:tailEnd/>
            </a:ln>
          </p:spPr>
          <p:txBody>
            <a:bodyPr>
              <a:spAutoFit/>
            </a:bodyPr>
            <a:lstStyle/>
            <a:p>
              <a:r>
                <a:rPr lang="ja-JP" altLang="en-US" sz="1600">
                  <a:solidFill>
                    <a:srgbClr val="000066"/>
                  </a:solidFill>
                  <a:latin typeface="HGP創英角ｺﾞｼｯｸUB" pitchFamily="50" charset="-128"/>
                  <a:ea typeface="HGP創英角ｺﾞｼｯｸUB" pitchFamily="50" charset="-128"/>
                </a:rPr>
                <a:t>他のクラウドとの連携</a:t>
              </a:r>
            </a:p>
          </p:txBody>
        </p:sp>
      </p:gr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5</a:t>
            </a:fld>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7"/>
          <p:cNvSpPr>
            <a:spLocks noGrp="1"/>
          </p:cNvSpPr>
          <p:nvPr>
            <p:ph type="title"/>
          </p:nvPr>
        </p:nvSpPr>
        <p:spPr>
          <a:xfrm>
            <a:off x="323528" y="116632"/>
            <a:ext cx="8229600" cy="582612"/>
          </a:xfrm>
        </p:spPr>
        <p:txBody>
          <a:bodyPr/>
          <a:lstStyle/>
          <a:p>
            <a:pPr eaLnBrk="1" hangingPunct="1"/>
            <a:r>
              <a:rPr lang="en-US" altLang="ja-JP" sz="4000" dirty="0" err="1" smtClean="0">
                <a:latin typeface="HGP創英角ｺﾞｼｯｸUB" pitchFamily="50" charset="-128"/>
                <a:ea typeface="HGP創英角ｺﾞｼｯｸUB" pitchFamily="50" charset="-128"/>
              </a:rPr>
              <a:t>edubase</a:t>
            </a:r>
            <a:r>
              <a:rPr lang="en-US" altLang="ja-JP" sz="4000" dirty="0" smtClean="0">
                <a:latin typeface="HGP創英角ｺﾞｼｯｸUB" pitchFamily="50" charset="-128"/>
                <a:ea typeface="HGP創英角ｺﾞｼｯｸUB" pitchFamily="50" charset="-128"/>
              </a:rPr>
              <a:t> Cloud</a:t>
            </a:r>
            <a:r>
              <a:rPr lang="ja-JP" altLang="en-US" sz="4000" dirty="0" smtClean="0">
                <a:latin typeface="HGP創英角ｺﾞｼｯｸUB" pitchFamily="50" charset="-128"/>
                <a:ea typeface="HGP創英角ｺﾞｼｯｸUB" pitchFamily="50" charset="-128"/>
              </a:rPr>
              <a:t>クラウドクライアント</a:t>
            </a:r>
          </a:p>
        </p:txBody>
      </p:sp>
      <p:sp>
        <p:nvSpPr>
          <p:cNvPr id="49155" name="フッター プレースホルダ 9"/>
          <p:cNvSpPr>
            <a:spLocks noGrp="1"/>
          </p:cNvSpPr>
          <p:nvPr>
            <p:ph type="ftr" sz="quarter" idx="4294967295"/>
          </p:nvPr>
        </p:nvSpPr>
        <p:spPr bwMode="auto">
          <a:xfrm>
            <a:off x="5214938" y="6572250"/>
            <a:ext cx="3929062" cy="285750"/>
          </a:xfrm>
          <a:prstGeom prst="rect">
            <a:avLst/>
          </a:prstGeom>
          <a:noFill/>
          <a:ln>
            <a:miter lim="800000"/>
            <a:headEnd/>
            <a:tailEnd/>
          </a:ln>
        </p:spPr>
        <p:txBody>
          <a:bodyPr/>
          <a:lstStyle/>
          <a:p>
            <a:r>
              <a:rPr lang="en-US" altLang="ja-JP">
                <a:latin typeface="HGP創英角ｺﾞｼｯｸUB" pitchFamily="50" charset="-128"/>
                <a:ea typeface="HGP創英角ｺﾞｼｯｸUB" pitchFamily="50" charset="-128"/>
              </a:rPr>
              <a:t> </a:t>
            </a:r>
            <a:endParaRPr lang="ja-JP" altLang="en-US">
              <a:latin typeface="HGP創英角ｺﾞｼｯｸUB" pitchFamily="50" charset="-128"/>
              <a:ea typeface="HGP創英角ｺﾞｼｯｸUB" pitchFamily="50" charset="-128"/>
            </a:endParaRP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090528"/>
            <a:ext cx="8234854" cy="5146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1613401" y="1018520"/>
            <a:ext cx="4560864" cy="369332"/>
          </a:xfrm>
          <a:prstGeom prst="rect">
            <a:avLst/>
          </a:prstGeom>
          <a:solidFill>
            <a:srgbClr val="FFCC99">
              <a:alpha val="50000"/>
            </a:srgbClr>
          </a:solidFill>
          <a:ln w="9525">
            <a:solidFill>
              <a:srgbClr val="80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en-US" altLang="ja-JP" sz="1800" dirty="0" smtClean="0">
                <a:solidFill>
                  <a:srgbClr val="FF0000"/>
                </a:solidFill>
                <a:latin typeface="HGP創英角ｺﾞｼｯｸUB" pitchFamily="50" charset="-128"/>
                <a:ea typeface="HGP創英角ｺﾞｼｯｸUB" pitchFamily="50" charset="-128"/>
              </a:rPr>
              <a:t>AWS</a:t>
            </a:r>
            <a:r>
              <a:rPr lang="ja-JP" altLang="en-US" sz="1800" dirty="0" smtClean="0">
                <a:solidFill>
                  <a:srgbClr val="FF0000"/>
                </a:solidFill>
                <a:latin typeface="HGP創英角ｺﾞｼｯｸUB" pitchFamily="50" charset="-128"/>
                <a:ea typeface="HGP創英角ｺﾞｼｯｸUB" pitchFamily="50" charset="-128"/>
              </a:rPr>
              <a:t>と同等のインターフェース（</a:t>
            </a:r>
            <a:r>
              <a:rPr lang="en-US" altLang="ja-JP" sz="1800" dirty="0" smtClean="0">
                <a:solidFill>
                  <a:srgbClr val="FF0000"/>
                </a:solidFill>
                <a:latin typeface="HGP創英角ｺﾞｼｯｸUB" pitchFamily="50" charset="-128"/>
                <a:ea typeface="HGP創英角ｺﾞｼｯｸUB" pitchFamily="50" charset="-128"/>
              </a:rPr>
              <a:t>eclipse</a:t>
            </a:r>
            <a:r>
              <a:rPr lang="ja-JP" altLang="en-US" sz="1800" dirty="0" smtClean="0">
                <a:solidFill>
                  <a:srgbClr val="FF0000"/>
                </a:solidFill>
                <a:latin typeface="HGP創英角ｺﾞｼｯｸUB" pitchFamily="50" charset="-128"/>
                <a:ea typeface="HGP創英角ｺﾞｼｯｸUB" pitchFamily="50" charset="-128"/>
              </a:rPr>
              <a:t>ベース）</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0" name="Text Box 7"/>
          <p:cNvSpPr txBox="1">
            <a:spLocks noChangeArrowheads="1"/>
          </p:cNvSpPr>
          <p:nvPr/>
        </p:nvSpPr>
        <p:spPr bwMode="auto">
          <a:xfrm>
            <a:off x="2004025" y="2818720"/>
            <a:ext cx="2356735"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保存された仮想マシン</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1" name="Text Box 7"/>
          <p:cNvSpPr txBox="1">
            <a:spLocks noChangeArrowheads="1"/>
          </p:cNvSpPr>
          <p:nvPr/>
        </p:nvSpPr>
        <p:spPr bwMode="auto">
          <a:xfrm>
            <a:off x="3732217" y="4114864"/>
            <a:ext cx="2662908" cy="369332"/>
          </a:xfrm>
          <a:prstGeom prst="rect">
            <a:avLst/>
          </a:prstGeom>
          <a:solidFill>
            <a:srgbClr val="FFCC99">
              <a:alpha val="50000"/>
            </a:srgbClr>
          </a:solidFill>
          <a:ln w="9525">
            <a:solidFill>
              <a:srgbClr val="FF0000"/>
            </a:solidFill>
            <a:miter lim="800000"/>
            <a:headEnd/>
            <a:tailEnd/>
          </a:ln>
        </p:spPr>
        <p:txBody>
          <a:bodyPr wrap="none">
            <a:spAutoFit/>
          </a:bodyPr>
          <a:lstStyle>
            <a:lvl1pPr algn="l">
              <a:defRPr kumimoji="1" sz="2400">
                <a:solidFill>
                  <a:schemeClr val="tx1"/>
                </a:solidFill>
                <a:latin typeface="Times" pitchFamily="18" charset="0"/>
                <a:ea typeface="Osaka"/>
                <a:cs typeface="Osaka"/>
              </a:defRPr>
            </a:lvl1pPr>
            <a:lvl2pPr marL="742950" indent="-285750" algn="l">
              <a:defRPr kumimoji="1" sz="2400">
                <a:solidFill>
                  <a:schemeClr val="tx1"/>
                </a:solidFill>
                <a:latin typeface="Times" pitchFamily="18" charset="0"/>
                <a:ea typeface="Osaka"/>
                <a:cs typeface="Osaka"/>
              </a:defRPr>
            </a:lvl2pPr>
            <a:lvl3pPr marL="1143000" indent="-228600" algn="l">
              <a:defRPr kumimoji="1" sz="2400">
                <a:solidFill>
                  <a:schemeClr val="tx1"/>
                </a:solidFill>
                <a:latin typeface="Times" pitchFamily="18" charset="0"/>
                <a:ea typeface="Osaka"/>
                <a:cs typeface="Osaka"/>
              </a:defRPr>
            </a:lvl3pPr>
            <a:lvl4pPr marL="1600200" indent="-228600" algn="l">
              <a:defRPr kumimoji="1" sz="2400">
                <a:solidFill>
                  <a:schemeClr val="tx1"/>
                </a:solidFill>
                <a:latin typeface="Times" pitchFamily="18" charset="0"/>
                <a:ea typeface="Osaka"/>
                <a:cs typeface="Osaka"/>
              </a:defRPr>
            </a:lvl4pPr>
            <a:lvl5pPr marL="2057400" indent="-228600" algn="l">
              <a:defRPr kumimoji="1" sz="2400">
                <a:solidFill>
                  <a:schemeClr val="tx1"/>
                </a:solidFill>
                <a:latin typeface="Times" pitchFamily="18" charset="0"/>
                <a:ea typeface="Osaka"/>
                <a:cs typeface="Osaka"/>
              </a:defRPr>
            </a:lvl5pPr>
            <a:lvl6pPr marL="2514600" indent="-228600" fontAlgn="base">
              <a:spcBef>
                <a:spcPct val="0"/>
              </a:spcBef>
              <a:spcAft>
                <a:spcPct val="0"/>
              </a:spcAft>
              <a:defRPr kumimoji="1" sz="2400">
                <a:solidFill>
                  <a:schemeClr val="tx1"/>
                </a:solidFill>
                <a:latin typeface="Times" pitchFamily="18" charset="0"/>
                <a:ea typeface="Osaka"/>
                <a:cs typeface="Osaka"/>
              </a:defRPr>
            </a:lvl6pPr>
            <a:lvl7pPr marL="2971800" indent="-228600" fontAlgn="base">
              <a:spcBef>
                <a:spcPct val="0"/>
              </a:spcBef>
              <a:spcAft>
                <a:spcPct val="0"/>
              </a:spcAft>
              <a:defRPr kumimoji="1" sz="2400">
                <a:solidFill>
                  <a:schemeClr val="tx1"/>
                </a:solidFill>
                <a:latin typeface="Times" pitchFamily="18" charset="0"/>
                <a:ea typeface="Osaka"/>
                <a:cs typeface="Osaka"/>
              </a:defRPr>
            </a:lvl7pPr>
            <a:lvl8pPr marL="3429000" indent="-228600" fontAlgn="base">
              <a:spcBef>
                <a:spcPct val="0"/>
              </a:spcBef>
              <a:spcAft>
                <a:spcPct val="0"/>
              </a:spcAft>
              <a:defRPr kumimoji="1" sz="2400">
                <a:solidFill>
                  <a:schemeClr val="tx1"/>
                </a:solidFill>
                <a:latin typeface="Times" pitchFamily="18" charset="0"/>
                <a:ea typeface="Osaka"/>
                <a:cs typeface="Osaka"/>
              </a:defRPr>
            </a:lvl8pPr>
            <a:lvl9pPr marL="3886200" indent="-228600" fontAlgn="base">
              <a:spcBef>
                <a:spcPct val="0"/>
              </a:spcBef>
              <a:spcAft>
                <a:spcPct val="0"/>
              </a:spcAft>
              <a:defRPr kumimoji="1" sz="2400">
                <a:solidFill>
                  <a:schemeClr val="tx1"/>
                </a:solidFill>
                <a:latin typeface="Times" pitchFamily="18" charset="0"/>
                <a:ea typeface="Osaka"/>
                <a:cs typeface="Osaka"/>
              </a:defRPr>
            </a:lvl9pPr>
          </a:lstStyle>
          <a:p>
            <a:r>
              <a:rPr lang="ja-JP" altLang="en-US" sz="1800" dirty="0" smtClean="0">
                <a:solidFill>
                  <a:srgbClr val="FF0000"/>
                </a:solidFill>
                <a:latin typeface="HGP創英角ｺﾞｼｯｸUB" pitchFamily="50" charset="-128"/>
                <a:ea typeface="HGP創英角ｺﾞｼｯｸUB" pitchFamily="50" charset="-128"/>
              </a:rPr>
              <a:t>実行中仮想マシンの状態</a:t>
            </a:r>
            <a:endParaRPr lang="ja-JP" altLang="en-US" sz="1800" dirty="0">
              <a:solidFill>
                <a:srgbClr val="FF0000"/>
              </a:solidFill>
              <a:latin typeface="HGP創英角ｺﾞｼｯｸUB" pitchFamily="50" charset="-128"/>
              <a:ea typeface="HGP創英角ｺﾞｼｯｸUB" pitchFamily="50" charset="-128"/>
            </a:endParaRPr>
          </a:p>
        </p:txBody>
      </p:sp>
      <p:sp>
        <p:nvSpPr>
          <p:cNvPr id="12"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6</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a:xfrm>
            <a:off x="179512" y="188640"/>
            <a:ext cx="5616624" cy="582612"/>
          </a:xfrm>
        </p:spPr>
        <p:txBody>
          <a:bodyPr/>
          <a:lstStyle/>
          <a:p>
            <a:pPr eaLnBrk="1" hangingPunct="1"/>
            <a:r>
              <a:rPr lang="ja-JP" altLang="en-US" dirty="0" smtClean="0">
                <a:latin typeface="HGP創英角ｺﾞｼｯｸUB" pitchFamily="50" charset="-128"/>
                <a:ea typeface="HGP創英角ｺﾞｼｯｸUB" pitchFamily="50" charset="-128"/>
              </a:rPr>
              <a:t>クラウドのモニタリング</a:t>
            </a:r>
          </a:p>
        </p:txBody>
      </p:sp>
      <p:sp>
        <p:nvSpPr>
          <p:cNvPr id="63493" name="正方形/長方形 6"/>
          <p:cNvSpPr>
            <a:spLocks noChangeArrowheads="1"/>
          </p:cNvSpPr>
          <p:nvPr/>
        </p:nvSpPr>
        <p:spPr bwMode="auto">
          <a:xfrm>
            <a:off x="251520" y="980728"/>
            <a:ext cx="8142288" cy="400050"/>
          </a:xfrm>
          <a:prstGeom prst="rect">
            <a:avLst/>
          </a:prstGeom>
          <a:noFill/>
          <a:ln w="9525">
            <a:noFill/>
            <a:miter lim="800000"/>
            <a:headEnd/>
            <a:tailEnd/>
          </a:ln>
        </p:spPr>
        <p:txBody>
          <a:bodyPr wrap="none">
            <a:spAutoFit/>
          </a:bodyPr>
          <a:lstStyle/>
          <a:p>
            <a:r>
              <a:rPr lang="ja-JP" altLang="en-US" sz="2000" dirty="0">
                <a:latin typeface="HGP創英角ｺﾞｼｯｸUB" pitchFamily="50" charset="-128"/>
                <a:ea typeface="HGP創英角ｺﾞｼｯｸUB" pitchFamily="50" charset="-128"/>
              </a:rPr>
              <a:t>プライベートクラウドであるため物理マシンレベルのモニタリングが可能です。</a:t>
            </a:r>
          </a:p>
        </p:txBody>
      </p:sp>
      <p:pic>
        <p:nvPicPr>
          <p:cNvPr id="16385" name="Picture 1"/>
          <p:cNvPicPr>
            <a:picLocks noChangeAspect="1" noChangeArrowheads="1"/>
          </p:cNvPicPr>
          <p:nvPr/>
        </p:nvPicPr>
        <p:blipFill>
          <a:blip r:embed="rId2" cstate="print"/>
          <a:srcRect/>
          <a:stretch>
            <a:fillRect/>
          </a:stretch>
        </p:blipFill>
        <p:spPr bwMode="auto">
          <a:xfrm>
            <a:off x="604490" y="1754814"/>
            <a:ext cx="5076056" cy="3807042"/>
          </a:xfrm>
          <a:prstGeom prst="rect">
            <a:avLst/>
          </a:prstGeom>
          <a:noFill/>
          <a:ln w="9525">
            <a:noFill/>
            <a:miter lim="800000"/>
            <a:headEnd/>
            <a:tailEnd/>
          </a:ln>
        </p:spPr>
      </p:pic>
      <p:pic>
        <p:nvPicPr>
          <p:cNvPr id="63492" name="Picture 4" descr="server4">
            <a:hlinkClick r:id="rId3"/>
          </p:cNvPr>
          <p:cNvPicPr>
            <a:picLocks noChangeAspect="1" noChangeArrowheads="1"/>
          </p:cNvPicPr>
          <p:nvPr/>
        </p:nvPicPr>
        <p:blipFill>
          <a:blip r:embed="rId4" cstate="print"/>
          <a:srcRect/>
          <a:stretch>
            <a:fillRect/>
          </a:stretch>
        </p:blipFill>
        <p:spPr bwMode="auto">
          <a:xfrm>
            <a:off x="4168378" y="2132856"/>
            <a:ext cx="4580086" cy="3517965"/>
          </a:xfrm>
          <a:prstGeom prst="rect">
            <a:avLst/>
          </a:prstGeom>
          <a:noFill/>
          <a:ln w="9525">
            <a:noFill/>
            <a:miter lim="800000"/>
            <a:headEnd/>
            <a:tailEnd/>
          </a:ln>
        </p:spPr>
      </p:pic>
      <p:sp>
        <p:nvSpPr>
          <p:cNvPr id="7" name="正方形/長方形 4"/>
          <p:cNvSpPr>
            <a:spLocks noChangeArrowheads="1"/>
          </p:cNvSpPr>
          <p:nvPr/>
        </p:nvSpPr>
        <p:spPr bwMode="auto">
          <a:xfrm>
            <a:off x="3923928" y="1772816"/>
            <a:ext cx="5084762" cy="369887"/>
          </a:xfrm>
          <a:prstGeom prst="rect">
            <a:avLst/>
          </a:prstGeom>
          <a:noFill/>
          <a:ln w="9525">
            <a:noFill/>
            <a:miter lim="800000"/>
            <a:headEnd/>
            <a:tailEnd/>
          </a:ln>
        </p:spPr>
        <p:txBody>
          <a:bodyPr wrap="none">
            <a:spAutoFit/>
          </a:bodyPr>
          <a:lstStyle/>
          <a:p>
            <a:r>
              <a:rPr lang="en-US" altLang="ja-JP" dirty="0">
                <a:latin typeface="HGP創英角ｺﾞｼｯｸUB" pitchFamily="50" charset="-128"/>
                <a:ea typeface="HGP創英角ｺﾞｼｯｸUB" pitchFamily="50" charset="-128"/>
              </a:rPr>
              <a:t>200 nodes x 8 cores = 1,600 Virtual Machines </a:t>
            </a:r>
          </a:p>
        </p:txBody>
      </p:sp>
      <p:sp>
        <p:nvSpPr>
          <p:cNvPr id="8" name="Text Box 6"/>
          <p:cNvSpPr txBox="1">
            <a:spLocks noChangeArrowheads="1"/>
          </p:cNvSpPr>
          <p:nvPr/>
        </p:nvSpPr>
        <p:spPr bwMode="auto">
          <a:xfrm>
            <a:off x="5796136" y="5733256"/>
            <a:ext cx="2895600" cy="304800"/>
          </a:xfrm>
          <a:prstGeom prst="rect">
            <a:avLst/>
          </a:prstGeom>
          <a:noFill/>
          <a:ln w="9525">
            <a:noFill/>
            <a:miter lim="800000"/>
            <a:headEnd/>
            <a:tailEnd/>
          </a:ln>
        </p:spPr>
        <p:txBody>
          <a:bodyPr wrap="none">
            <a:spAutoFit/>
          </a:bodyPr>
          <a:lstStyle/>
          <a:p>
            <a:r>
              <a:rPr lang="ja-JP" altLang="en-US" sz="1400">
                <a:latin typeface="HGP創英角ｺﾞｼｯｸUB" pitchFamily="50" charset="-128"/>
                <a:ea typeface="HGP創英角ｺﾞｼｯｸUB" pitchFamily="50" charset="-128"/>
              </a:rPr>
              <a:t>国立情報学研究所 千葉分館に設置</a:t>
            </a:r>
          </a:p>
        </p:txBody>
      </p:sp>
      <p:sp>
        <p:nvSpPr>
          <p:cNvPr id="9"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7</a:t>
            </a:fld>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188640"/>
            <a:ext cx="8229600" cy="582594"/>
          </a:xfrm>
        </p:spPr>
        <p:txBody>
          <a:bodyPr/>
          <a:lstStyle/>
          <a:p>
            <a:r>
              <a:rPr kumimoji="1" lang="ja-JP" altLang="en-US" sz="4000" dirty="0" smtClean="0">
                <a:latin typeface="HGP創英角ｺﾞｼｯｸUB" pitchFamily="50" charset="-128"/>
                <a:ea typeface="HGP創英角ｺﾞｼｯｸUB" pitchFamily="50" charset="-128"/>
              </a:rPr>
              <a:t>教育クラウド監視画面</a:t>
            </a:r>
            <a:endParaRPr kumimoji="1" lang="ja-JP" altLang="en-US" sz="4000" dirty="0">
              <a:latin typeface="HGP創英角ｺﾞｼｯｸUB" pitchFamily="50" charset="-128"/>
              <a:ea typeface="HGP創英角ｺﾞｼｯｸUB" pitchFamily="50" charset="-128"/>
            </a:endParaRPr>
          </a:p>
        </p:txBody>
      </p:sp>
      <p:sp>
        <p:nvSpPr>
          <p:cNvPr id="3" name="スライド番号プレースホルダ 2"/>
          <p:cNvSpPr>
            <a:spLocks noGrp="1"/>
          </p:cNvSpPr>
          <p:nvPr>
            <p:ph type="sldNum" sz="quarter" idx="10"/>
          </p:nvPr>
        </p:nvSpPr>
        <p:spPr/>
        <p:txBody>
          <a:bodyPr/>
          <a:lstStyle/>
          <a:p>
            <a:pPr>
              <a:defRPr/>
            </a:pPr>
            <a:fld id="{2D49EB63-8A47-42A8-B1AF-7D6D75D2383C}" type="slidenum">
              <a:rPr lang="ja-JP" altLang="en-US" smtClean="0"/>
              <a:pPr>
                <a:defRPr/>
              </a:pPr>
              <a:t>8</a:t>
            </a:fld>
            <a:endParaRPr lang="ja-JP" altLang="en-US" dirty="0"/>
          </a:p>
        </p:txBody>
      </p:sp>
      <p:pic>
        <p:nvPicPr>
          <p:cNvPr id="4" name="Picture 2"/>
          <p:cNvPicPr>
            <a:picLocks noChangeAspect="1" noChangeArrowheads="1"/>
          </p:cNvPicPr>
          <p:nvPr/>
        </p:nvPicPr>
        <p:blipFill>
          <a:blip r:embed="rId2" cstate="print"/>
          <a:srcRect/>
          <a:stretch>
            <a:fillRect/>
          </a:stretch>
        </p:blipFill>
        <p:spPr bwMode="auto">
          <a:xfrm>
            <a:off x="755576" y="1196752"/>
            <a:ext cx="7630484" cy="48093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188640"/>
            <a:ext cx="9144000" cy="606425"/>
          </a:xfrm>
        </p:spPr>
        <p:txBody>
          <a:bodyPr/>
          <a:lstStyle/>
          <a:p>
            <a:pPr eaLnBrk="1" hangingPunct="1"/>
            <a:r>
              <a:rPr lang="en-US" altLang="ja-JP" sz="3200" b="1" dirty="0" err="1" smtClean="0">
                <a:effectLst/>
                <a:latin typeface="HGP創英角ｺﾞｼｯｸUB" pitchFamily="50" charset="-128"/>
                <a:ea typeface="HGP創英角ｺﾞｼｯｸUB" pitchFamily="50" charset="-128"/>
              </a:rPr>
              <a:t>edubase</a:t>
            </a:r>
            <a:r>
              <a:rPr lang="en-US" altLang="ja-JP" sz="3200" b="1" dirty="0" smtClean="0">
                <a:effectLst/>
                <a:latin typeface="HGP創英角ｺﾞｼｯｸUB" pitchFamily="50" charset="-128"/>
                <a:ea typeface="HGP創英角ｺﾞｼｯｸUB" pitchFamily="50" charset="-128"/>
              </a:rPr>
              <a:t> Cloud</a:t>
            </a:r>
            <a:r>
              <a:rPr lang="ja-JP" altLang="en-US" sz="3200" b="1" dirty="0" smtClean="0">
                <a:effectLst/>
                <a:latin typeface="HGP創英角ｺﾞｼｯｸUB" pitchFamily="50" charset="-128"/>
                <a:ea typeface="HGP創英角ｺﾞｼｯｸUB" pitchFamily="50" charset="-128"/>
              </a:rPr>
              <a:t>を構成するミニクラウドとアーカイブ</a:t>
            </a:r>
          </a:p>
        </p:txBody>
      </p:sp>
      <p:sp>
        <p:nvSpPr>
          <p:cNvPr id="28675" name="AutoShape 3"/>
          <p:cNvSpPr>
            <a:spLocks noChangeArrowheads="1"/>
          </p:cNvSpPr>
          <p:nvPr/>
        </p:nvSpPr>
        <p:spPr bwMode="auto">
          <a:xfrm>
            <a:off x="7821488" y="1958429"/>
            <a:ext cx="1143000" cy="838200"/>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   </a:t>
            </a:r>
            <a:r>
              <a:rPr lang="ja-JP" altLang="en-US" sz="1400" dirty="0" smtClean="0">
                <a:latin typeface="HGP創英角ｺﾞｼｯｸUB" pitchFamily="50" charset="-128"/>
                <a:ea typeface="HGP創英角ｺﾞｼｯｸUB" pitchFamily="50" charset="-128"/>
              </a:rPr>
              <a:t>アーカイブ</a:t>
            </a:r>
            <a:endParaRPr lang="ja-JP" altLang="en-US" sz="1400" dirty="0">
              <a:latin typeface="HGP創英角ｺﾞｼｯｸUB" pitchFamily="50" charset="-128"/>
              <a:ea typeface="HGP創英角ｺﾞｼｯｸUB" pitchFamily="50" charset="-128"/>
            </a:endParaRPr>
          </a:p>
        </p:txBody>
      </p:sp>
      <p:pic>
        <p:nvPicPr>
          <p:cNvPr id="28678" name="Picture 1288"/>
          <p:cNvPicPr>
            <a:picLocks noChangeAspect="1" noChangeArrowheads="1"/>
          </p:cNvPicPr>
          <p:nvPr/>
        </p:nvPicPr>
        <p:blipFill>
          <a:blip r:embed="rId2" cstate="print"/>
          <a:srcRect/>
          <a:stretch>
            <a:fillRect/>
          </a:stretch>
        </p:blipFill>
        <p:spPr bwMode="auto">
          <a:xfrm>
            <a:off x="1717675" y="2339430"/>
            <a:ext cx="4800600" cy="3395663"/>
          </a:xfrm>
          <a:prstGeom prst="rect">
            <a:avLst/>
          </a:prstGeom>
          <a:noFill/>
          <a:ln w="9525">
            <a:noFill/>
            <a:miter lim="800000"/>
            <a:headEnd/>
            <a:tailEnd/>
          </a:ln>
        </p:spPr>
      </p:pic>
      <p:sp>
        <p:nvSpPr>
          <p:cNvPr id="28679" name="AutoShape 2541"/>
          <p:cNvSpPr>
            <a:spLocks noChangeArrowheads="1"/>
          </p:cNvSpPr>
          <p:nvPr/>
        </p:nvSpPr>
        <p:spPr bwMode="auto">
          <a:xfrm>
            <a:off x="26320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0" name="AutoShape 2542"/>
          <p:cNvSpPr>
            <a:spLocks noChangeArrowheads="1"/>
          </p:cNvSpPr>
          <p:nvPr/>
        </p:nvSpPr>
        <p:spPr bwMode="auto">
          <a:xfrm>
            <a:off x="1581150"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1" name="AutoShape 2539"/>
          <p:cNvSpPr>
            <a:spLocks noChangeArrowheads="1"/>
          </p:cNvSpPr>
          <p:nvPr/>
        </p:nvSpPr>
        <p:spPr bwMode="auto">
          <a:xfrm>
            <a:off x="5527675"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2" name="AutoShape 2540"/>
          <p:cNvSpPr>
            <a:spLocks noChangeArrowheads="1"/>
          </p:cNvSpPr>
          <p:nvPr/>
        </p:nvSpPr>
        <p:spPr bwMode="auto">
          <a:xfrm>
            <a:off x="4498353" y="2263229"/>
            <a:ext cx="1004888" cy="3733800"/>
          </a:xfrm>
          <a:prstGeom prst="roundRect">
            <a:avLst>
              <a:gd name="adj" fmla="val 16667"/>
            </a:avLst>
          </a:prstGeom>
          <a:noFill/>
          <a:ln w="38100">
            <a:solidFill>
              <a:srgbClr val="FF3300"/>
            </a:solidFill>
            <a:prstDash val="sysDash"/>
            <a:round/>
            <a:headEnd/>
            <a:tailEnd/>
          </a:ln>
        </p:spPr>
        <p:txBody>
          <a:bodyPr wrap="none" anchor="ctr"/>
          <a:lstStyle/>
          <a:p>
            <a:endParaRPr lang="ja-JP" altLang="en-US">
              <a:latin typeface="HGP創英角ｺﾞｼｯｸUB" pitchFamily="50" charset="-128"/>
              <a:ea typeface="HGP創英角ｺﾞｼｯｸUB" pitchFamily="50" charset="-128"/>
            </a:endParaRPr>
          </a:p>
        </p:txBody>
      </p:sp>
      <p:sp>
        <p:nvSpPr>
          <p:cNvPr id="28683" name="Text Box 2544"/>
          <p:cNvSpPr txBox="1">
            <a:spLocks noChangeArrowheads="1"/>
          </p:cNvSpPr>
          <p:nvPr/>
        </p:nvSpPr>
        <p:spPr bwMode="auto">
          <a:xfrm>
            <a:off x="5588001" y="1752054"/>
            <a:ext cx="184731" cy="369332"/>
          </a:xfrm>
          <a:prstGeom prst="rect">
            <a:avLst/>
          </a:prstGeom>
          <a:noFill/>
          <a:ln w="9525">
            <a:noFill/>
            <a:miter lim="800000"/>
            <a:headEnd/>
            <a:tailEnd/>
          </a:ln>
        </p:spPr>
        <p:txBody>
          <a:bodyPr wrap="none">
            <a:spAutoFit/>
          </a:bodyPr>
          <a:lstStyle/>
          <a:p>
            <a:endParaRPr lang="ja-JP" altLang="en-US">
              <a:latin typeface="HGP創英角ｺﾞｼｯｸUB" pitchFamily="50" charset="-128"/>
              <a:ea typeface="HGP創英角ｺﾞｼｯｸUB" pitchFamily="50" charset="-128"/>
            </a:endParaRPr>
          </a:p>
        </p:txBody>
      </p:sp>
      <p:sp>
        <p:nvSpPr>
          <p:cNvPr id="28684" name="Text Box 2545"/>
          <p:cNvSpPr txBox="1">
            <a:spLocks noChangeArrowheads="1"/>
          </p:cNvSpPr>
          <p:nvPr/>
        </p:nvSpPr>
        <p:spPr bwMode="auto">
          <a:xfrm>
            <a:off x="5603876"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Cloud#01</a:t>
            </a:r>
          </a:p>
        </p:txBody>
      </p:sp>
      <p:sp>
        <p:nvSpPr>
          <p:cNvPr id="28685" name="Text Box 2546"/>
          <p:cNvSpPr txBox="1">
            <a:spLocks noChangeArrowheads="1"/>
          </p:cNvSpPr>
          <p:nvPr/>
        </p:nvSpPr>
        <p:spPr bwMode="auto">
          <a:xfrm>
            <a:off x="4558679"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Cloud#02</a:t>
            </a:r>
          </a:p>
        </p:txBody>
      </p:sp>
      <p:sp>
        <p:nvSpPr>
          <p:cNvPr id="28686" name="Text Box 2547"/>
          <p:cNvSpPr txBox="1">
            <a:spLocks noChangeArrowheads="1"/>
          </p:cNvSpPr>
          <p:nvPr/>
        </p:nvSpPr>
        <p:spPr bwMode="auto">
          <a:xfrm>
            <a:off x="27066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a:solidFill>
                  <a:schemeClr val="bg1"/>
                </a:solidFill>
                <a:latin typeface="HGP創英角ｺﾞｼｯｸUB" pitchFamily="50" charset="-128"/>
                <a:ea typeface="HGP創英角ｺﾞｼｯｸUB" pitchFamily="50" charset="-128"/>
              </a:rPr>
              <a:t>Cloud#14</a:t>
            </a:r>
          </a:p>
        </p:txBody>
      </p:sp>
      <p:sp>
        <p:nvSpPr>
          <p:cNvPr id="28687" name="Text Box 2548"/>
          <p:cNvSpPr txBox="1">
            <a:spLocks noChangeArrowheads="1"/>
          </p:cNvSpPr>
          <p:nvPr/>
        </p:nvSpPr>
        <p:spPr bwMode="auto">
          <a:xfrm>
            <a:off x="1639888" y="1958430"/>
            <a:ext cx="861133" cy="276999"/>
          </a:xfrm>
          <a:prstGeom prst="rect">
            <a:avLst/>
          </a:prstGeom>
          <a:solidFill>
            <a:srgbClr val="FF3300"/>
          </a:solidFill>
          <a:ln w="9525">
            <a:solidFill>
              <a:srgbClr val="FF3300"/>
            </a:solidFill>
            <a:miter lim="800000"/>
            <a:headEnd/>
            <a:tailEnd/>
          </a:ln>
        </p:spPr>
        <p:txBody>
          <a:bodyPr wrap="none">
            <a:spAutoFit/>
          </a:bodyPr>
          <a:lstStyle/>
          <a:p>
            <a:r>
              <a:rPr lang="en-US" altLang="ja-JP" sz="1200" b="1" dirty="0">
                <a:solidFill>
                  <a:schemeClr val="bg1"/>
                </a:solidFill>
                <a:latin typeface="HGP創英角ｺﾞｼｯｸUB" pitchFamily="50" charset="-128"/>
                <a:ea typeface="HGP創英角ｺﾞｼｯｸUB" pitchFamily="50" charset="-128"/>
              </a:rPr>
              <a:t>Cloud#15</a:t>
            </a:r>
          </a:p>
        </p:txBody>
      </p:sp>
      <p:sp>
        <p:nvSpPr>
          <p:cNvPr id="28688" name="AutoShape 5"/>
          <p:cNvSpPr>
            <a:spLocks noChangeArrowheads="1"/>
          </p:cNvSpPr>
          <p:nvPr/>
        </p:nvSpPr>
        <p:spPr bwMode="auto">
          <a:xfrm>
            <a:off x="879475" y="3863429"/>
            <a:ext cx="1676400" cy="457200"/>
          </a:xfrm>
          <a:prstGeom prst="wedgeRoundRectCallout">
            <a:avLst>
              <a:gd name="adj1" fmla="val 67898"/>
              <a:gd name="adj2" fmla="val -146875"/>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Projects B</a:t>
            </a:r>
            <a:endParaRPr lang="ja-JP" altLang="en-US" sz="1200">
              <a:latin typeface="HGP創英角ｺﾞｼｯｸUB" pitchFamily="50" charset="-128"/>
              <a:ea typeface="HGP創英角ｺﾞｼｯｸUB" pitchFamily="50" charset="-128"/>
            </a:endParaRPr>
          </a:p>
        </p:txBody>
      </p:sp>
      <p:sp>
        <p:nvSpPr>
          <p:cNvPr id="28689" name="AutoShape 6"/>
          <p:cNvSpPr>
            <a:spLocks noChangeArrowheads="1"/>
          </p:cNvSpPr>
          <p:nvPr/>
        </p:nvSpPr>
        <p:spPr bwMode="auto">
          <a:xfrm>
            <a:off x="2251075" y="4396829"/>
            <a:ext cx="1676400" cy="457200"/>
          </a:xfrm>
          <a:prstGeom prst="wedgeRoundRectCallout">
            <a:avLst>
              <a:gd name="adj1" fmla="val -2083"/>
              <a:gd name="adj2" fmla="val -180556"/>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C</a:t>
            </a:r>
            <a:endParaRPr lang="ja-JP" altLang="en-US" sz="1200">
              <a:latin typeface="HGP創英角ｺﾞｼｯｸUB" pitchFamily="50" charset="-128"/>
              <a:ea typeface="HGP創英角ｺﾞｼｯｸUB" pitchFamily="50" charset="-128"/>
            </a:endParaRPr>
          </a:p>
        </p:txBody>
      </p:sp>
      <p:sp>
        <p:nvSpPr>
          <p:cNvPr id="11271" name="AutoShape 7"/>
          <p:cNvSpPr>
            <a:spLocks noChangeArrowheads="1"/>
          </p:cNvSpPr>
          <p:nvPr/>
        </p:nvSpPr>
        <p:spPr bwMode="auto">
          <a:xfrm>
            <a:off x="2062164" y="5303292"/>
            <a:ext cx="2155825" cy="86201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Shared Cloud for Project B and Project C</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11272" name="AutoShape 8"/>
          <p:cNvSpPr>
            <a:spLocks noChangeArrowheads="1"/>
          </p:cNvSpPr>
          <p:nvPr/>
        </p:nvSpPr>
        <p:spPr bwMode="auto">
          <a:xfrm>
            <a:off x="6289675" y="4773067"/>
            <a:ext cx="2590800" cy="842962"/>
          </a:xfrm>
          <a:prstGeom prst="foldedCorner">
            <a:avLst>
              <a:gd name="adj" fmla="val 12500"/>
            </a:avLst>
          </a:prstGeom>
          <a:solidFill>
            <a:srgbClr val="FFCCFF"/>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p>
            <a:pPr>
              <a:defRPr/>
            </a:pPr>
            <a:r>
              <a:rPr lang="en-US" altLang="ja-JP" sz="1200" dirty="0">
                <a:latin typeface="HGP創英角ｺﾞｼｯｸUB" pitchFamily="50" charset="-128"/>
                <a:ea typeface="HGP創英角ｺﾞｼｯｸUB" pitchFamily="50" charset="-128"/>
                <a:cs typeface="Verdana" pitchFamily="34" charset="0"/>
              </a:rPr>
              <a:t>Dedicated Cloud for Project A</a:t>
            </a:r>
            <a:endParaRPr lang="ja-JP" altLang="en-US" sz="1200" dirty="0">
              <a:latin typeface="HGP創英角ｺﾞｼｯｸUB" pitchFamily="50" charset="-128"/>
              <a:ea typeface="HGP創英角ｺﾞｼｯｸUB" pitchFamily="50" charset="-128"/>
              <a:cs typeface="Verdana" pitchFamily="34" charset="0"/>
            </a:endParaRPr>
          </a:p>
        </p:txBody>
      </p:sp>
      <p:sp>
        <p:nvSpPr>
          <p:cNvPr id="28692" name="AutoShape 9"/>
          <p:cNvSpPr>
            <a:spLocks noChangeArrowheads="1"/>
          </p:cNvSpPr>
          <p:nvPr/>
        </p:nvSpPr>
        <p:spPr bwMode="auto">
          <a:xfrm>
            <a:off x="6442076" y="3558629"/>
            <a:ext cx="1135063" cy="685800"/>
          </a:xfrm>
          <a:prstGeom prst="wedgeRoundRectCallout">
            <a:avLst>
              <a:gd name="adj1" fmla="val -63352"/>
              <a:gd name="adj2" fmla="val -107870"/>
              <a:gd name="adj3" fmla="val 16667"/>
            </a:avLst>
          </a:prstGeom>
          <a:solidFill>
            <a:srgbClr val="FFFFCC"/>
          </a:solidFill>
          <a:ln w="9525">
            <a:solidFill>
              <a:schemeClr val="tx1"/>
            </a:solidFill>
            <a:miter lim="800000"/>
            <a:headEnd/>
            <a:tailEnd/>
          </a:ln>
        </p:spPr>
        <p:txBody>
          <a:bodyPr anchor="ctr"/>
          <a:lstStyle/>
          <a:p>
            <a:r>
              <a:rPr lang="en-US" altLang="ja-JP" sz="1200">
                <a:latin typeface="HGP創英角ｺﾞｼｯｸUB" pitchFamily="50" charset="-128"/>
                <a:ea typeface="HGP創英角ｺﾞｼｯｸUB" pitchFamily="50" charset="-128"/>
              </a:rPr>
              <a:t>Project A</a:t>
            </a:r>
            <a:endParaRPr lang="ja-JP" altLang="en-US" sz="1200">
              <a:latin typeface="HGP創英角ｺﾞｼｯｸUB" pitchFamily="50" charset="-128"/>
              <a:ea typeface="HGP創英角ｺﾞｼｯｸUB" pitchFamily="50" charset="-128"/>
            </a:endParaRPr>
          </a:p>
        </p:txBody>
      </p:sp>
      <p:pic>
        <p:nvPicPr>
          <p:cNvPr id="22" name="Picture 4">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75856" y="1052736"/>
            <a:ext cx="2647356"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下カーブ矢印 22"/>
          <p:cNvSpPr/>
          <p:nvPr/>
        </p:nvSpPr>
        <p:spPr>
          <a:xfrm>
            <a:off x="6732240" y="1988840"/>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4" name="下カーブ矢印 23"/>
          <p:cNvSpPr/>
          <p:nvPr/>
        </p:nvSpPr>
        <p:spPr>
          <a:xfrm flipH="1" flipV="1">
            <a:off x="6732240" y="2492896"/>
            <a:ext cx="864096"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HGP創英角ｺﾞｼｯｸUB" pitchFamily="50" charset="-128"/>
              <a:ea typeface="HGP創英角ｺﾞｼｯｸUB" pitchFamily="50" charset="-128"/>
            </a:endParaRPr>
          </a:p>
        </p:txBody>
      </p:sp>
      <p:sp>
        <p:nvSpPr>
          <p:cNvPr id="25" name="タイトル 1"/>
          <p:cNvSpPr txBox="1">
            <a:spLocks/>
          </p:cNvSpPr>
          <p:nvPr/>
        </p:nvSpPr>
        <p:spPr>
          <a:xfrm>
            <a:off x="6804248" y="1700808"/>
            <a:ext cx="864096" cy="432048"/>
          </a:xfrm>
          <a:prstGeom prst="rect">
            <a:avLst/>
          </a:prstGeom>
        </p:spPr>
        <p:txBody>
          <a:bodyPr/>
          <a:lstStyle/>
          <a:p>
            <a:pPr lvl="0" eaLnBrk="0" hangingPunct="0"/>
            <a:r>
              <a:rPr lang="en-US" altLang="ja-JP" dirty="0" smtClean="0">
                <a:latin typeface="HGP創英角ｺﾞｼｯｸUB" pitchFamily="50" charset="-128"/>
                <a:ea typeface="HGP創英角ｺﾞｼｯｸUB" pitchFamily="50" charset="-128"/>
                <a:cs typeface="Arial Unicode MS" pitchFamily="50" charset="-128"/>
              </a:rPr>
              <a:t>save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6" name="タイトル 1"/>
          <p:cNvSpPr txBox="1">
            <a:spLocks/>
          </p:cNvSpPr>
          <p:nvPr/>
        </p:nvSpPr>
        <p:spPr>
          <a:xfrm>
            <a:off x="6732240" y="2924944"/>
            <a:ext cx="936104" cy="432048"/>
          </a:xfrm>
          <a:prstGeom prst="rect">
            <a:avLst/>
          </a:prstGeom>
        </p:spPr>
        <p:txBody>
          <a:bodyPr/>
          <a:lstStyle/>
          <a:p>
            <a:pPr lvl="0" eaLnBrk="0" hangingPunct="0"/>
            <a:r>
              <a:rPr lang="en-US" altLang="ja-JP" noProof="0" dirty="0" smtClean="0">
                <a:latin typeface="HGP創英角ｺﾞｼｯｸUB" pitchFamily="50" charset="-128"/>
                <a:ea typeface="HGP創英角ｺﾞｼｯｸUB" pitchFamily="50" charset="-128"/>
                <a:cs typeface="Arial Unicode MS" pitchFamily="50" charset="-128"/>
              </a:rPr>
              <a:t>restore</a:t>
            </a:r>
            <a:endParaRPr kumimoji="1" lang="ja-JP" altLang="en-US"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7" name="タイトル 1"/>
          <p:cNvSpPr txBox="1">
            <a:spLocks/>
          </p:cNvSpPr>
          <p:nvPr/>
        </p:nvSpPr>
        <p:spPr>
          <a:xfrm>
            <a:off x="6012160" y="1556792"/>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アーカイブ申請により管理者が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8" name="タイトル 1"/>
          <p:cNvSpPr txBox="1">
            <a:spLocks/>
          </p:cNvSpPr>
          <p:nvPr/>
        </p:nvSpPr>
        <p:spPr>
          <a:xfrm>
            <a:off x="6444208" y="2780928"/>
            <a:ext cx="2483768" cy="288032"/>
          </a:xfrm>
          <a:prstGeom prst="rect">
            <a:avLst/>
          </a:prstGeom>
        </p:spPr>
        <p:txBody>
          <a:bodyPr/>
          <a:lstStyle/>
          <a:p>
            <a:pPr lvl="0" eaLnBrk="0" hangingPunct="0"/>
            <a:r>
              <a:rPr lang="ja-JP" altLang="en-US" sz="1200" noProof="0" dirty="0" smtClean="0">
                <a:latin typeface="HGP創英角ｺﾞｼｯｸUB" pitchFamily="50" charset="-128"/>
                <a:ea typeface="HGP創英角ｺﾞｼｯｸUB" pitchFamily="50" charset="-128"/>
                <a:cs typeface="Arial Unicode MS" pitchFamily="50" charset="-128"/>
              </a:rPr>
              <a:t>必要に応じ利用者が</a:t>
            </a:r>
            <a:endParaRPr kumimoji="1" lang="ja-JP" altLang="en-US" sz="1200" i="0" u="none" strike="noStrike" kern="1200" cap="none" spc="0" normalizeH="0" baseline="0" noProof="0" dirty="0" smtClean="0">
              <a:ln>
                <a:noFill/>
              </a:ln>
              <a:solidFill>
                <a:schemeClr val="tx1"/>
              </a:solidFill>
              <a:effectLst/>
              <a:uLnTx/>
              <a:uFillTx/>
              <a:latin typeface="HGP創英角ｺﾞｼｯｸUB" pitchFamily="50" charset="-128"/>
              <a:ea typeface="HGP創英角ｺﾞｼｯｸUB" pitchFamily="50" charset="-128"/>
              <a:cs typeface="Arial Unicode MS" pitchFamily="50" charset="-128"/>
            </a:endParaRPr>
          </a:p>
        </p:txBody>
      </p:sp>
      <p:sp>
        <p:nvSpPr>
          <p:cNvPr id="29" name="AutoShape 3"/>
          <p:cNvSpPr>
            <a:spLocks noChangeArrowheads="1"/>
          </p:cNvSpPr>
          <p:nvPr/>
        </p:nvSpPr>
        <p:spPr bwMode="auto">
          <a:xfrm>
            <a:off x="179512" y="1988840"/>
            <a:ext cx="1152128" cy="576064"/>
          </a:xfrm>
          <a:prstGeom prst="can">
            <a:avLst>
              <a:gd name="adj" fmla="val 25000"/>
            </a:avLst>
          </a:prstGeom>
          <a:solidFill>
            <a:srgbClr val="FFFFFF"/>
          </a:solidFill>
          <a:ln w="9525">
            <a:solidFill>
              <a:schemeClr val="tx1"/>
            </a:solidFill>
            <a:round/>
            <a:headEnd/>
            <a:tailEnd/>
          </a:ln>
        </p:spPr>
        <p:txBody>
          <a:bodyPr anchor="ctr"/>
          <a:lstStyle/>
          <a:p>
            <a:r>
              <a:rPr lang="en-US" altLang="ja-JP" sz="1400" dirty="0" smtClean="0">
                <a:latin typeface="HGP創英角ｺﾞｼｯｸUB" pitchFamily="50" charset="-128"/>
                <a:ea typeface="HGP創英角ｺﾞｼｯｸUB" pitchFamily="50" charset="-128"/>
              </a:rPr>
              <a:t>LDAP</a:t>
            </a:r>
            <a:r>
              <a:rPr lang="ja-JP" altLang="en-US" sz="1400" dirty="0" smtClean="0">
                <a:latin typeface="HGP創英角ｺﾞｼｯｸUB" pitchFamily="50" charset="-128"/>
                <a:ea typeface="HGP創英角ｺﾞｼｯｸUB" pitchFamily="50" charset="-128"/>
              </a:rPr>
              <a:t>によるユーザ管理</a:t>
            </a:r>
            <a:endParaRPr lang="ja-JP" altLang="en-US" sz="1400" dirty="0">
              <a:latin typeface="HGP創英角ｺﾞｼｯｸUB" pitchFamily="50" charset="-128"/>
              <a:ea typeface="HGP創英角ｺﾞｼｯｸUB" pitchFamily="50" charset="-128"/>
            </a:endParaRPr>
          </a:p>
        </p:txBody>
      </p:sp>
      <p:sp>
        <p:nvSpPr>
          <p:cNvPr id="30" name="スライド番号プレースホルダ 2"/>
          <p:cNvSpPr>
            <a:spLocks noGrp="1"/>
          </p:cNvSpPr>
          <p:nvPr>
            <p:ph type="sldNum" sz="quarter" idx="10"/>
          </p:nvPr>
        </p:nvSpPr>
        <p:spPr>
          <a:xfrm>
            <a:off x="8572500" y="6643688"/>
            <a:ext cx="500063" cy="142875"/>
          </a:xfrm>
        </p:spPr>
        <p:txBody>
          <a:bodyPr/>
          <a:lstStyle/>
          <a:p>
            <a:pPr>
              <a:defRPr/>
            </a:pPr>
            <a:fld id="{2D49EB63-8A47-42A8-B1AF-7D6D75D2383C}" type="slidenum">
              <a:rPr lang="ja-JP" altLang="en-US" smtClean="0"/>
              <a:pPr>
                <a:defRPr/>
              </a:pPr>
              <a:t>9</a:t>
            </a:fld>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15829</TotalTime>
  <Words>1928</Words>
  <Application>Microsoft Office PowerPoint</Application>
  <PresentationFormat>画面に合わせる (4:3)</PresentationFormat>
  <Paragraphs>724</Paragraphs>
  <Slides>38</Slides>
  <Notes>10</Notes>
  <HiddenSlides>0</HiddenSlides>
  <MMClips>0</MMClips>
  <ScaleCrop>false</ScaleCrop>
  <HeadingPairs>
    <vt:vector size="4" baseType="variant">
      <vt:variant>
        <vt:lpstr>テーマ</vt:lpstr>
      </vt:variant>
      <vt:variant>
        <vt:i4>1</vt:i4>
      </vt:variant>
      <vt:variant>
        <vt:lpstr>スライド タイトル</vt:lpstr>
      </vt:variant>
      <vt:variant>
        <vt:i4>38</vt:i4>
      </vt:variant>
    </vt:vector>
  </HeadingPairs>
  <TitlesOfParts>
    <vt:vector size="39" baseType="lpstr">
      <vt:lpstr>Office テーマ</vt:lpstr>
      <vt:lpstr>アカデミックコミュニティクラウドの実現に向けて</vt:lpstr>
      <vt:lpstr>内容</vt:lpstr>
      <vt:lpstr>スライド 3</vt:lpstr>
      <vt:lpstr>スライド 4</vt:lpstr>
      <vt:lpstr>思う存分自分のアイデアを試せるIT実験室 edubase Cloud</vt:lpstr>
      <vt:lpstr>edubase Cloudクラウドクライアント</vt:lpstr>
      <vt:lpstr>クラウドのモニタリング</vt:lpstr>
      <vt:lpstr>教育クラウド監視画面</vt:lpstr>
      <vt:lpstr>edubase Cloudを構成するミニクラウドとアーカイブ</vt:lpstr>
      <vt:lpstr>スライド 10</vt:lpstr>
      <vt:lpstr>スライド 11</vt:lpstr>
      <vt:lpstr>スライド 12</vt:lpstr>
      <vt:lpstr>研究環境構築ソリューションの現状</vt:lpstr>
      <vt:lpstr>研究環境構築ソリューションの課題</vt:lpstr>
      <vt:lpstr>Cluster as a Serviceの導入</vt:lpstr>
      <vt:lpstr>Cluster as a Serviceの導入効果</vt:lpstr>
      <vt:lpstr>CaaSの実装例　dodai</vt:lpstr>
      <vt:lpstr>Dodai-compute</vt:lpstr>
      <vt:lpstr>スライド 19</vt:lpstr>
      <vt:lpstr>スライド 20</vt:lpstr>
      <vt:lpstr>スライド 21</vt:lpstr>
      <vt:lpstr>スライド 22</vt:lpstr>
      <vt:lpstr>スライド 23</vt:lpstr>
      <vt:lpstr>gunnii GUI</vt:lpstr>
      <vt:lpstr>スライド 25</vt:lpstr>
      <vt:lpstr>インタークラウドのユースケース例</vt:lpstr>
      <vt:lpstr>インタークラウド参照モデル</vt:lpstr>
      <vt:lpstr>アカデミックコミュニティクラウド</vt:lpstr>
      <vt:lpstr>スライド 29</vt:lpstr>
      <vt:lpstr>スライド 30</vt:lpstr>
      <vt:lpstr>スライド 31</vt:lpstr>
      <vt:lpstr>スライド 32</vt:lpstr>
      <vt:lpstr>スライド 33</vt:lpstr>
      <vt:lpstr>dodaiとcolony を使ったクラウド連携</vt:lpstr>
      <vt:lpstr>クラウドマイグレーションデモ</vt:lpstr>
      <vt:lpstr>まとめ</vt:lpstr>
      <vt:lpstr>リンク情報</vt:lpstr>
      <vt:lpstr>スライド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　セミナー資料</dc:title>
  <dc:creator>knishimura</dc:creator>
  <cp:lastModifiedBy>yoko</cp:lastModifiedBy>
  <cp:revision>254</cp:revision>
  <dcterms:created xsi:type="dcterms:W3CDTF">2010-05-06T06:02:17Z</dcterms:created>
  <dcterms:modified xsi:type="dcterms:W3CDTF">2012-08-28T06:17:46Z</dcterms:modified>
</cp:coreProperties>
</file>